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Lst>
  <p:sldSz cx="9144000" cy="5143500" type="screen16x9"/>
  <p:notesSz cx="6858000" cy="9144000"/>
  <p:embeddedFontLst>
    <p:embeddedFont>
      <p:font typeface="Proxima Nova" panose="020B060402020202020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Verdana" panose="020B060403050404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0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1454fff8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1454fff8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I’m Wayne and I’m here with Priyanka. Our presentation is covering applications of convolutional neural networks.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b0add4e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b0add4e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each pixel of each feature map, a set of nine bounding boxes of various sizes is generated. The regions bound by the boxes are fed into two parallel 1x1 convolution layers. The 1x1 object convolution layer computes the objectness score for that region. The 1x1 box convolution layer is used to decrease the size of the bounding box.</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What size boxes?</a:t>
            </a:r>
            <a:endParaRPr/>
          </a:p>
          <a:p>
            <a:pPr marL="0" lvl="0" indent="0" algn="l" rtl="0">
              <a:spcBef>
                <a:spcPts val="0"/>
              </a:spcBef>
              <a:spcAft>
                <a:spcPts val="0"/>
              </a:spcAft>
              <a:buNone/>
            </a:pPr>
            <a:r>
              <a:rPr lang="en"/>
              <a:t> 3 different area scales including 16 * 16, 64 * 64, and 128 * 128, and 3 aspect ratios as 1:1, 1:2, 2:1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b0add4e1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1b0add4e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each pixel of each feature map, a set of nine bounding boxes of various sizes is generated. The regions bound by the boxes are fed into two parallel 1x1 convolution layers. The 1x1 object convolution layer computes the objectness score for that region. The 1x1 box convolution layer is used to decrease the size of the bounding box.</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What size boxes?</a:t>
            </a:r>
            <a:endParaRPr/>
          </a:p>
          <a:p>
            <a:pPr marL="0" lvl="0" indent="0" algn="l" rtl="0">
              <a:spcBef>
                <a:spcPts val="0"/>
              </a:spcBef>
              <a:spcAft>
                <a:spcPts val="0"/>
              </a:spcAft>
              <a:buNone/>
            </a:pPr>
            <a:r>
              <a:rPr lang="en"/>
              <a:t> 3 different area scales including 16 * 16, 64 * 64, and 128 * 128, and 3 aspect ratios as 1:1, 1:2, 2:1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05365698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205365698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solidFill>
                  <a:srgbClr val="292929"/>
                </a:solidFill>
                <a:highlight>
                  <a:schemeClr val="lt1"/>
                </a:highlight>
              </a:rPr>
              <a:t>Since the size and location specified by those bounding boxes are no longer aligned correctly with the original image, the RoI Align layer adjust the bounding box coordinates and resizes the features to realign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05365698a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205365698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solidFill>
                  <a:srgbClr val="292929"/>
                </a:solidFill>
                <a:highlight>
                  <a:schemeClr val="lt1"/>
                </a:highlight>
              </a:rPr>
              <a:t>Now that the features and bounding boxes are aligned with the image, a fully convolutional network is used to generate the object masks for those regions which have a sufficient objectness score. A fully convolutional network (or FCN) is a network that does not have any dense layers. An FCN is required because the dense layers have a specified input size and the bounding boxes are not of any specific size. A convolution layer, on the other hand, is able to accommodate arbitrarily sized inputs. The final output of this portion of the network is a binary value which specifies if the pixel is masked or not.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b0add4e14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b0add4e1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solidFill>
                  <a:srgbClr val="292929"/>
                </a:solidFill>
                <a:highlight>
                  <a:schemeClr val="lt1"/>
                </a:highlight>
              </a:rPr>
              <a:t>Now that the features and bounding boxes are aligned with the image, a fully convolutional network is used to generate the object masks for those regions which have a sufficient objectness score. A fully convolutional network (or FCN) is a network that does not have any dense layers. An FCN is required because the dense layers have a specified input size and the bounding boxes are not of any specific size. A convolution layer, on the other hand, is able to accommodate arbitrarily sized inputs. The final output of this portion of the network is a binary value which specifies if the pixel is masked or not.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05365698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05365698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t>The training process does require a dataset with the regions containing apples that are marked by hand. The limited set of labeled images reduces the effectiveness of the training, and increasing the size of the labeled set would be labor intensive. This problem could be mitigated by using an unsupervised training method, perhaps with an actual robot that tries to pick apples from the proposed locations.</a:t>
            </a:r>
            <a:endParaRPr/>
          </a:p>
          <a:p>
            <a:pPr marL="0" lvl="0" indent="0" algn="just" rtl="0">
              <a:spcBef>
                <a:spcPts val="0"/>
              </a:spcBef>
              <a:spcAft>
                <a:spcPts val="0"/>
              </a:spcAft>
              <a:buClr>
                <a:schemeClr val="dk1"/>
              </a:buClr>
              <a:buSzPts val="1100"/>
              <a:buFont typeface="Arial"/>
              <a:buNone/>
            </a:pPr>
            <a:endParaRPr/>
          </a:p>
          <a:p>
            <a:pPr marL="0" lvl="0" indent="0" algn="just" rtl="0">
              <a:spcBef>
                <a:spcPts val="0"/>
              </a:spcBef>
              <a:spcAft>
                <a:spcPts val="0"/>
              </a:spcAft>
              <a:buClr>
                <a:schemeClr val="dk1"/>
              </a:buClr>
              <a:buSzPts val="1100"/>
              <a:buFont typeface="Arial"/>
              <a:buNone/>
            </a:pPr>
            <a:r>
              <a:rPr lang="en"/>
              <a:t>Another issue is that the trained network only works with one type of fruit. The network trained on images of apples would not have success picking pears.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05365698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205365698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800"/>
              <a:t>Wind power is majorly affected by meteorological conditions resulting into power output uncertainty. This uncertainty in turn affects the quality of power system operations like distribution, peak load management etc. When large scale wind farms are connected to the power grid wind power has significant impact on periodic operations due to high unpredictability. </a:t>
            </a:r>
            <a:endParaRPr sz="800"/>
          </a:p>
          <a:p>
            <a:pPr marL="0" lvl="0" indent="0" algn="just" rtl="0">
              <a:spcBef>
                <a:spcPts val="0"/>
              </a:spcBef>
              <a:spcAft>
                <a:spcPts val="0"/>
              </a:spcAft>
              <a:buClr>
                <a:schemeClr val="dk1"/>
              </a:buClr>
              <a:buSzPts val="1100"/>
              <a:buFont typeface="Arial"/>
              <a:buNone/>
            </a:pPr>
            <a:endParaRPr sz="800"/>
          </a:p>
          <a:p>
            <a:pPr marL="0" lvl="0" indent="0" algn="just" rtl="0">
              <a:spcBef>
                <a:spcPts val="0"/>
              </a:spcBef>
              <a:spcAft>
                <a:spcPts val="0"/>
              </a:spcAft>
              <a:buClr>
                <a:schemeClr val="dk1"/>
              </a:buClr>
              <a:buSzPts val="1100"/>
              <a:buFont typeface="Arial"/>
              <a:buNone/>
            </a:pPr>
            <a:r>
              <a:rPr lang="en" sz="800"/>
              <a:t>The solution proposed in this paper is to predict the wind power based on CNN model, the wind power prediction would help in improving the operation scheduling of power systems and also in optimizing the operating schedule for backup generators and storage systems.</a:t>
            </a:r>
            <a:endParaRPr sz="800"/>
          </a:p>
          <a:p>
            <a:pPr marL="0" lvl="0" indent="0" algn="just" rtl="0">
              <a:spcBef>
                <a:spcPts val="0"/>
              </a:spcBef>
              <a:spcAft>
                <a:spcPts val="0"/>
              </a:spcAft>
              <a:buClr>
                <a:schemeClr val="dk1"/>
              </a:buClr>
              <a:buSzPts val="1100"/>
              <a:buFont typeface="Arial"/>
              <a:buNone/>
            </a:pPr>
            <a:endParaRPr sz="800"/>
          </a:p>
          <a:p>
            <a:pPr marL="0" lvl="0" indent="0" algn="just" rtl="0">
              <a:spcBef>
                <a:spcPts val="0"/>
              </a:spcBef>
              <a:spcAft>
                <a:spcPts val="0"/>
              </a:spcAft>
              <a:buClr>
                <a:schemeClr val="dk1"/>
              </a:buClr>
              <a:buSzPts val="1100"/>
              <a:buFont typeface="Arial"/>
              <a:buNone/>
            </a:pPr>
            <a:endParaRPr sz="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05365698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205365698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800"/>
              <a:t>To train the model historical data of a wind farm is used as an input and this data is pre-processed from 1-dimensional array of data into 2-dimension matrix.  </a:t>
            </a:r>
            <a:endParaRPr sz="800"/>
          </a:p>
          <a:p>
            <a:pPr marL="0" lvl="0" indent="0" algn="just" rtl="0">
              <a:spcBef>
                <a:spcPts val="0"/>
              </a:spcBef>
              <a:spcAft>
                <a:spcPts val="0"/>
              </a:spcAft>
              <a:buClr>
                <a:schemeClr val="dk1"/>
              </a:buClr>
              <a:buSzPts val="1100"/>
              <a:buFont typeface="Arial"/>
              <a:buNone/>
            </a:pPr>
            <a:endParaRPr sz="800"/>
          </a:p>
          <a:p>
            <a:pPr marL="0" lvl="0" indent="0" algn="just" rtl="0">
              <a:spcBef>
                <a:spcPts val="0"/>
              </a:spcBef>
              <a:spcAft>
                <a:spcPts val="0"/>
              </a:spcAft>
              <a:buClr>
                <a:schemeClr val="dk1"/>
              </a:buClr>
              <a:buSzPts val="1100"/>
              <a:buFont typeface="Arial"/>
              <a:buNone/>
            </a:pPr>
            <a:r>
              <a:rPr lang="en" sz="800"/>
              <a:t>For feature extraction, the network process information in forward direction, gathers features through convolution and pooling layers and optimizes the network structure using back propagation technique. </a:t>
            </a:r>
            <a:endParaRPr sz="800"/>
          </a:p>
          <a:p>
            <a:pPr marL="0" lvl="0" indent="0" algn="just" rtl="0">
              <a:spcBef>
                <a:spcPts val="0"/>
              </a:spcBef>
              <a:spcAft>
                <a:spcPts val="0"/>
              </a:spcAft>
              <a:buClr>
                <a:schemeClr val="dk1"/>
              </a:buClr>
              <a:buSzPts val="1100"/>
              <a:buFont typeface="Arial"/>
              <a:buNone/>
            </a:pPr>
            <a:endParaRPr sz="800"/>
          </a:p>
          <a:p>
            <a:pPr marL="0" lvl="0" indent="0" algn="just" rtl="0">
              <a:spcBef>
                <a:spcPts val="0"/>
              </a:spcBef>
              <a:spcAft>
                <a:spcPts val="0"/>
              </a:spcAft>
              <a:buClr>
                <a:schemeClr val="dk1"/>
              </a:buClr>
              <a:buSzPts val="1100"/>
              <a:buFont typeface="Arial"/>
              <a:buNone/>
            </a:pPr>
            <a:r>
              <a:rPr lang="en" sz="800"/>
              <a:t>Each hidden layer’s neuron are only connected to a portion of the input layer’s neuron so all the convolution filters act repeatedly on the receptive fields, extracting the local features using convolutional kernels. The final output is a feature map of the input and that is the required prediction result i.e. the time series value. </a:t>
            </a:r>
            <a:endParaRPr sz="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458f400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2458f400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sz="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458f4004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2458f4004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800">
                <a:solidFill>
                  <a:schemeClr val="dk1"/>
                </a:solidFill>
              </a:rPr>
              <a:t>For mapping parameters, Lets quickly understand how does the convolution and pooling filters work for Time Series Classification:</a:t>
            </a:r>
            <a:endParaRPr sz="800">
              <a:solidFill>
                <a:schemeClr val="dk1"/>
              </a:solidFill>
            </a:endParaRPr>
          </a:p>
          <a:p>
            <a:pPr marL="0" lvl="0" indent="0" algn="just" rtl="0">
              <a:spcBef>
                <a:spcPts val="0"/>
              </a:spcBef>
              <a:spcAft>
                <a:spcPts val="0"/>
              </a:spcAft>
              <a:buClr>
                <a:schemeClr val="dk1"/>
              </a:buClr>
              <a:buSzPts val="1100"/>
              <a:buFont typeface="Arial"/>
              <a:buNone/>
            </a:pPr>
            <a:endParaRPr sz="800">
              <a:solidFill>
                <a:schemeClr val="dk1"/>
              </a:solidFill>
            </a:endParaRPr>
          </a:p>
          <a:p>
            <a:pPr marL="0" lvl="0" indent="0" algn="just" rtl="0">
              <a:spcBef>
                <a:spcPts val="0"/>
              </a:spcBef>
              <a:spcAft>
                <a:spcPts val="0"/>
              </a:spcAft>
              <a:buClr>
                <a:schemeClr val="dk1"/>
              </a:buClr>
              <a:buSzPts val="1100"/>
              <a:buFont typeface="Arial"/>
              <a:buNone/>
            </a:pPr>
            <a:r>
              <a:rPr lang="en" sz="800">
                <a:solidFill>
                  <a:schemeClr val="dk1"/>
                </a:solidFill>
              </a:rPr>
              <a:t>To derive a convolved feature each neuron has one or more input values and every input value is associated to a weight. The goal of a neuron is to compute the weighted sum of the input values and then apply an activation function to the result. Here the activation function is sigmoid, which establishes a complex functional relationship between predicted value and the spatial-temporal characteristics of historical wind data.  </a:t>
            </a:r>
            <a:endParaRPr sz="800">
              <a:solidFill>
                <a:schemeClr val="dk1"/>
              </a:solidFill>
            </a:endParaRPr>
          </a:p>
          <a:p>
            <a:pPr marL="0" marR="38100" lvl="0" indent="0" algn="l" rtl="0">
              <a:lnSpc>
                <a:spcPct val="115000"/>
              </a:lnSpc>
              <a:spcBef>
                <a:spcPts val="0"/>
              </a:spcBef>
              <a:spcAft>
                <a:spcPts val="0"/>
              </a:spcAft>
              <a:buClr>
                <a:schemeClr val="dk1"/>
              </a:buClr>
              <a:buSzPts val="1100"/>
              <a:buFont typeface="Arial"/>
              <a:buNone/>
            </a:pPr>
            <a:endParaRPr sz="900">
              <a:solidFill>
                <a:schemeClr val="dk1"/>
              </a:solidFill>
              <a:latin typeface="Times New Roman"/>
              <a:ea typeface="Times New Roman"/>
              <a:cs typeface="Times New Roman"/>
              <a:sym typeface="Times New Roman"/>
            </a:endParaRPr>
          </a:p>
          <a:p>
            <a:pPr marL="0" marR="38100" lvl="0" indent="0" algn="just" rtl="0">
              <a:lnSpc>
                <a:spcPct val="115000"/>
              </a:lnSpc>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As explained by author, for an image the input dimension is 5×5, and the kernel (filter) size is 3x3. That is, each low-resolution image with a size of 3×3 gets 1 feature.. After the convolution, the size of the feature matrix is 3×3. i.e. the convolved feature. Then for 8x8 convolved feature the scale/stride chosen is 2 which is input to a pooling layer and the number of features decreases to 4x4 after pooling.  </a:t>
            </a:r>
            <a:endParaRPr sz="900">
              <a:solidFill>
                <a:schemeClr val="dk1"/>
              </a:solidFill>
              <a:latin typeface="Times New Roman"/>
              <a:ea typeface="Times New Roman"/>
              <a:cs typeface="Times New Roman"/>
              <a:sym typeface="Times New Roman"/>
            </a:endParaRPr>
          </a:p>
          <a:p>
            <a:pPr marL="0" marR="38100" lvl="0" indent="0" algn="l" rtl="0">
              <a:lnSpc>
                <a:spcPct val="115000"/>
              </a:lnSpc>
              <a:spcBef>
                <a:spcPts val="0"/>
              </a:spcBef>
              <a:spcAft>
                <a:spcPts val="0"/>
              </a:spcAft>
              <a:buClr>
                <a:schemeClr val="dk1"/>
              </a:buClr>
              <a:buSzPts val="1100"/>
              <a:buFont typeface="Arial"/>
              <a:buNone/>
            </a:pPr>
            <a:endParaRPr sz="900">
              <a:solidFill>
                <a:schemeClr val="dk1"/>
              </a:solidFill>
              <a:latin typeface="Times New Roman"/>
              <a:ea typeface="Times New Roman"/>
              <a:cs typeface="Times New Roman"/>
              <a:sym typeface="Times New Roman"/>
            </a:endParaRPr>
          </a:p>
          <a:p>
            <a:pPr marL="0" marR="38100" lvl="0" indent="0" algn="l" rtl="0">
              <a:lnSpc>
                <a:spcPct val="115000"/>
              </a:lnSpc>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Parameters for CNN. </a:t>
            </a:r>
            <a:endParaRPr sz="900">
              <a:solidFill>
                <a:schemeClr val="dk1"/>
              </a:solidFill>
              <a:latin typeface="Times New Roman"/>
              <a:ea typeface="Times New Roman"/>
              <a:cs typeface="Times New Roman"/>
              <a:sym typeface="Times New Roman"/>
            </a:endParaRPr>
          </a:p>
          <a:p>
            <a:pPr marL="0" marR="38100" lvl="0" indent="0" algn="l" rtl="0">
              <a:lnSpc>
                <a:spcPct val="115000"/>
              </a:lnSpc>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So here for a map size of an input sample is 20×20 window. The kernel/filter size is 5x5 with no padding and scale/stride 1. </a:t>
            </a:r>
            <a:endParaRPr sz="900">
              <a:solidFill>
                <a:schemeClr val="dk1"/>
              </a:solidFill>
              <a:latin typeface="Times New Roman"/>
              <a:ea typeface="Times New Roman"/>
              <a:cs typeface="Times New Roman"/>
              <a:sym typeface="Times New Roman"/>
            </a:endParaRPr>
          </a:p>
          <a:p>
            <a:pPr marL="0" marR="38100" lvl="0" indent="0" algn="l" rtl="0">
              <a:lnSpc>
                <a:spcPct val="115000"/>
              </a:lnSpc>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The first convolution layer C1 (input, weights) consists of 6 filters, the map sizes of which are 20 – 5 + 1 = 16.  So the output shape is (6*16*16) and number of filters is 6. </a:t>
            </a:r>
            <a:endParaRPr sz="900">
              <a:solidFill>
                <a:schemeClr val="dk1"/>
              </a:solidFill>
              <a:latin typeface="Times New Roman"/>
              <a:ea typeface="Times New Roman"/>
              <a:cs typeface="Times New Roman"/>
              <a:sym typeface="Times New Roman"/>
            </a:endParaRPr>
          </a:p>
          <a:p>
            <a:pPr marL="0" marR="38100" lvl="0" indent="0" algn="l" rtl="0">
              <a:lnSpc>
                <a:spcPct val="115000"/>
              </a:lnSpc>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The first pooling layer S1 also consists of 6 filters, the map sizes of which are 16 / 2 = 8 with stride 2. Therefore the output shape is (6*8*8)</a:t>
            </a:r>
            <a:endParaRPr sz="900">
              <a:solidFill>
                <a:schemeClr val="dk1"/>
              </a:solidFill>
              <a:latin typeface="Times New Roman"/>
              <a:ea typeface="Times New Roman"/>
              <a:cs typeface="Times New Roman"/>
              <a:sym typeface="Times New Roman"/>
            </a:endParaRPr>
          </a:p>
          <a:p>
            <a:pPr marL="0" marR="38100" lvl="0" indent="0" algn="l" rtl="0">
              <a:lnSpc>
                <a:spcPct val="115000"/>
              </a:lnSpc>
              <a:spcBef>
                <a:spcPts val="0"/>
              </a:spcBef>
              <a:spcAft>
                <a:spcPts val="0"/>
              </a:spcAft>
              <a:buClr>
                <a:schemeClr val="dk1"/>
              </a:buClr>
              <a:buSzPts val="1100"/>
              <a:buFont typeface="Arial"/>
              <a:buNone/>
            </a:pPr>
            <a:endParaRPr sz="900">
              <a:solidFill>
                <a:schemeClr val="dk1"/>
              </a:solidFill>
              <a:latin typeface="Times New Roman"/>
              <a:ea typeface="Times New Roman"/>
              <a:cs typeface="Times New Roman"/>
              <a:sym typeface="Times New Roman"/>
            </a:endParaRPr>
          </a:p>
          <a:p>
            <a:pPr marL="0" marR="38100" lvl="0" indent="0" algn="l" rtl="0">
              <a:lnSpc>
                <a:spcPct val="115000"/>
              </a:lnSpc>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The second convolution layer C2 consists of 12 feature maps, the map sizes of which are 8 – 5 + 1 = 4, the output shape is (12*4*4)</a:t>
            </a:r>
            <a:endParaRPr sz="900">
              <a:solidFill>
                <a:schemeClr val="dk1"/>
              </a:solidFill>
              <a:latin typeface="Times New Roman"/>
              <a:ea typeface="Times New Roman"/>
              <a:cs typeface="Times New Roman"/>
              <a:sym typeface="Times New Roman"/>
            </a:endParaRPr>
          </a:p>
          <a:p>
            <a:pPr marL="0" marR="38100" lvl="0" indent="0" algn="l" rtl="0">
              <a:lnSpc>
                <a:spcPct val="115000"/>
              </a:lnSpc>
              <a:spcBef>
                <a:spcPts val="0"/>
              </a:spcBef>
              <a:spcAft>
                <a:spcPts val="0"/>
              </a:spcAft>
              <a:buClr>
                <a:schemeClr val="dk1"/>
              </a:buClr>
              <a:buSzPts val="1100"/>
              <a:buFont typeface="Arial"/>
              <a:buNone/>
            </a:pPr>
            <a:endParaRPr sz="900">
              <a:solidFill>
                <a:schemeClr val="dk1"/>
              </a:solidFill>
              <a:latin typeface="Times New Roman"/>
              <a:ea typeface="Times New Roman"/>
              <a:cs typeface="Times New Roman"/>
              <a:sym typeface="Times New Roman"/>
            </a:endParaRPr>
          </a:p>
          <a:p>
            <a:pPr marL="0" marR="38100" lvl="0" indent="0" algn="l" rtl="0">
              <a:lnSpc>
                <a:spcPct val="115000"/>
              </a:lnSpc>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The second pooling layer S2 also consists of 12 feature maps, the map sizes of which are 4 / 2 = 2. The 12 × 2 × 2 = 48 features are put in order, and 10 output data points are obtained.</a:t>
            </a:r>
            <a:endParaRPr sz="9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6800338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6800338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will be discussing an application of convolutional neural networks in automated robotic apple picking using computer vision and a technique called mask r-cnn.</a:t>
            </a:r>
            <a:endParaRPr/>
          </a:p>
          <a:p>
            <a:pPr marL="0" lvl="0" indent="0" algn="l" rtl="0">
              <a:spcBef>
                <a:spcPts val="0"/>
              </a:spcBef>
              <a:spcAft>
                <a:spcPts val="0"/>
              </a:spcAft>
              <a:buNone/>
            </a:pPr>
            <a:endParaRPr/>
          </a:p>
          <a:p>
            <a:pPr marL="0" lvl="0" indent="0" algn="l" rtl="0">
              <a:spcBef>
                <a:spcPts val="0"/>
              </a:spcBef>
              <a:spcAft>
                <a:spcPts val="0"/>
              </a:spcAft>
              <a:buNone/>
            </a:pPr>
            <a:r>
              <a:rPr lang="en" sz="900"/>
              <a:t>Wind Power Prediction based CNN</a:t>
            </a:r>
            <a:endParaRPr sz="900"/>
          </a:p>
          <a:p>
            <a:pPr marL="0" lvl="0" indent="0" algn="l" rtl="0">
              <a:spcBef>
                <a:spcPts val="0"/>
              </a:spcBef>
              <a:spcAft>
                <a:spcPts val="0"/>
              </a:spcAft>
              <a:buNone/>
            </a:pPr>
            <a:r>
              <a:rPr lang="en" sz="900"/>
              <a:t>The Application that I have chosen is Wind Power Prediction based on CNN. The world today is facing an emerging energy crisis and to mitigate this crisis there is a need for a model to predict the wind power and control the uncertain output. </a:t>
            </a:r>
            <a:endParaRPr sz="900"/>
          </a:p>
          <a:p>
            <a:pPr marL="0" lvl="0" indent="0" algn="l" rtl="0">
              <a:spcBef>
                <a:spcPts val="0"/>
              </a:spcBef>
              <a:spcAft>
                <a:spcPts val="0"/>
              </a:spcAft>
              <a:buNone/>
            </a:pPr>
            <a:endParaRPr sz="900"/>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458f4004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2458f4004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800" dirty="0"/>
              <a:t>The parameters are as follows </a:t>
            </a:r>
          </a:p>
          <a:p>
            <a:pPr marL="0" lvl="0" indent="0" algn="just" rtl="0">
              <a:spcBef>
                <a:spcPts val="0"/>
              </a:spcBef>
              <a:spcAft>
                <a:spcPts val="0"/>
              </a:spcAft>
              <a:buNone/>
            </a:pPr>
            <a:endParaRPr lang="en-US" sz="800" dirty="0"/>
          </a:p>
          <a:p>
            <a:pPr marL="457200" lvl="0" indent="-279400" algn="l" rtl="0">
              <a:lnSpc>
                <a:spcPct val="200000"/>
              </a:lnSpc>
              <a:spcBef>
                <a:spcPts val="0"/>
              </a:spcBef>
              <a:spcAft>
                <a:spcPts val="0"/>
              </a:spcAft>
              <a:buClr>
                <a:schemeClr val="dk1"/>
              </a:buClr>
              <a:buSzPts val="800"/>
              <a:buChar char="●"/>
            </a:pPr>
            <a:r>
              <a:rPr lang="en-US" sz="800" dirty="0">
                <a:solidFill>
                  <a:schemeClr val="dk1"/>
                </a:solidFill>
              </a:rPr>
              <a:t>Original Time series historical data from a wind farm that was recorded every 15 min for 2 years is used in this paper as an CNN input and MATLAB was used to run the approach.  </a:t>
            </a:r>
          </a:p>
          <a:p>
            <a:pPr marL="457200" lvl="0" indent="-279400" algn="l" rtl="0">
              <a:lnSpc>
                <a:spcPct val="200000"/>
              </a:lnSpc>
              <a:spcBef>
                <a:spcPts val="0"/>
              </a:spcBef>
              <a:spcAft>
                <a:spcPts val="0"/>
              </a:spcAft>
              <a:buClr>
                <a:schemeClr val="dk1"/>
              </a:buClr>
              <a:buSzPts val="800"/>
              <a:buChar char="●"/>
            </a:pPr>
            <a:r>
              <a:rPr lang="en-US" sz="800" dirty="0">
                <a:solidFill>
                  <a:schemeClr val="dk1"/>
                </a:solidFill>
              </a:rPr>
              <a:t>To standardize the input to layers in the network for each mini-batch, the batch normalization of  wind power value is done using equation as given in slide. </a:t>
            </a:r>
          </a:p>
          <a:p>
            <a:pPr marL="457200" lvl="0" indent="-279400" algn="l" rtl="0">
              <a:lnSpc>
                <a:spcPct val="200000"/>
              </a:lnSpc>
              <a:spcBef>
                <a:spcPts val="0"/>
              </a:spcBef>
              <a:spcAft>
                <a:spcPts val="0"/>
              </a:spcAft>
              <a:buClr>
                <a:schemeClr val="dk1"/>
              </a:buClr>
              <a:buSzPts val="800"/>
              <a:buChar char="●"/>
            </a:pPr>
            <a:r>
              <a:rPr lang="en-US" sz="800" dirty="0">
                <a:solidFill>
                  <a:schemeClr val="dk1"/>
                </a:solidFill>
              </a:rPr>
              <a:t>Property file is used as an input of CNN which has 400 data in each line, i.e. a  matrix size of  20*20. It means 400 inputs that are a continuous sequence of sampling every 15 minutes. During training 400 properties of each sample undergoes convolution and pooling process twice, then the perceptron in the last layer gets 16 output. </a:t>
            </a:r>
          </a:p>
          <a:p>
            <a:pPr marL="457200" lvl="0" indent="-279400" algn="l" rtl="0">
              <a:lnSpc>
                <a:spcPct val="200000"/>
              </a:lnSpc>
              <a:spcBef>
                <a:spcPts val="0"/>
              </a:spcBef>
              <a:spcAft>
                <a:spcPts val="0"/>
              </a:spcAft>
              <a:buClr>
                <a:schemeClr val="dk1"/>
              </a:buClr>
              <a:buSzPts val="800"/>
              <a:buChar char="●"/>
            </a:pPr>
            <a:r>
              <a:rPr lang="en-US" sz="800" dirty="0">
                <a:solidFill>
                  <a:schemeClr val="dk1"/>
                </a:solidFill>
              </a:rPr>
              <a:t>Response file </a:t>
            </a:r>
            <a:r>
              <a:rPr lang="en-US" sz="800" dirty="0" err="1">
                <a:solidFill>
                  <a:schemeClr val="dk1"/>
                </a:solidFill>
              </a:rPr>
              <a:t>i.e</a:t>
            </a:r>
            <a:r>
              <a:rPr lang="en-US" sz="800" dirty="0">
                <a:solidFill>
                  <a:schemeClr val="dk1"/>
                </a:solidFill>
              </a:rPr>
              <a:t> expected output value is used to compare the prediction result which has 16 data in each line. The difference between the 16 outputs of CNN and corresponding 16 sample response file is calculated. The Back propagation technique is used to calculate error and tune the networks weight to achieve a better prediction accuracy</a:t>
            </a:r>
          </a:p>
          <a:p>
            <a:pPr marL="457200" lvl="0" indent="-279400" algn="l" rtl="0">
              <a:lnSpc>
                <a:spcPct val="200000"/>
              </a:lnSpc>
              <a:spcBef>
                <a:spcPts val="0"/>
              </a:spcBef>
              <a:spcAft>
                <a:spcPts val="0"/>
              </a:spcAft>
              <a:buClr>
                <a:schemeClr val="dk1"/>
              </a:buClr>
              <a:buSzPts val="800"/>
              <a:buChar char="●"/>
            </a:pPr>
            <a:r>
              <a:rPr lang="en-US" sz="800" dirty="0">
                <a:solidFill>
                  <a:schemeClr val="dk1"/>
                </a:solidFill>
              </a:rPr>
              <a:t>A Sample size of 30000 is used to train the model, so the training sample size for the model is 20*20*30000 matrix. </a:t>
            </a:r>
          </a:p>
          <a:p>
            <a:pPr marL="457200" lvl="0" indent="-279400" algn="l" rtl="0">
              <a:lnSpc>
                <a:spcPct val="200000"/>
              </a:lnSpc>
              <a:spcBef>
                <a:spcPts val="0"/>
              </a:spcBef>
              <a:spcAft>
                <a:spcPts val="0"/>
              </a:spcAft>
              <a:buClr>
                <a:schemeClr val="dk1"/>
              </a:buClr>
              <a:buSzPts val="800"/>
              <a:buChar char="●"/>
            </a:pPr>
            <a:r>
              <a:rPr lang="en-US" sz="800" dirty="0">
                <a:solidFill>
                  <a:schemeClr val="dk1"/>
                </a:solidFill>
              </a:rPr>
              <a:t>1000 samples are used to Test the CNN model.</a:t>
            </a:r>
          </a:p>
          <a:p>
            <a:pPr marL="457200" lvl="0" indent="-279400" algn="l" rtl="0">
              <a:lnSpc>
                <a:spcPct val="200000"/>
              </a:lnSpc>
              <a:spcBef>
                <a:spcPts val="0"/>
              </a:spcBef>
              <a:spcAft>
                <a:spcPts val="0"/>
              </a:spcAft>
              <a:buClr>
                <a:schemeClr val="dk1"/>
              </a:buClr>
              <a:buSzPts val="800"/>
              <a:buChar char="●"/>
            </a:pPr>
            <a:r>
              <a:rPr lang="en-US" sz="800" dirty="0">
                <a:solidFill>
                  <a:schemeClr val="dk1"/>
                </a:solidFill>
              </a:rPr>
              <a:t>Accuracy evaluation indicator (MSE) is calculate to compare the actual value to predicted value and the result shows that the evaluated indicator MSE = 0.00076 and the predicted and actual value coincides. This shows CNN can to applied for Wind power prediction. </a:t>
            </a:r>
            <a:endParaRPr lang="en-US" sz="900" dirty="0"/>
          </a:p>
          <a:p>
            <a:pPr marL="0" lvl="0" indent="0" algn="just" rtl="0">
              <a:spcBef>
                <a:spcPts val="0"/>
              </a:spcBef>
              <a:spcAft>
                <a:spcPts val="0"/>
              </a:spcAft>
              <a:buClr>
                <a:schemeClr val="dk1"/>
              </a:buClr>
              <a:buSzPts val="1100"/>
              <a:buFont typeface="Arial"/>
              <a:buNone/>
            </a:pPr>
            <a:endParaRPr sz="8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05365698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205365698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800" dirty="0"/>
              <a:t>We will implement the approach discussed in last slides to train and test the model: </a:t>
            </a:r>
            <a:endParaRPr sz="800" dirty="0"/>
          </a:p>
          <a:p>
            <a:pPr marL="457200" lvl="0" indent="-279400" algn="just" rtl="0">
              <a:lnSpc>
                <a:spcPct val="150000"/>
              </a:lnSpc>
              <a:spcBef>
                <a:spcPts val="1000"/>
              </a:spcBef>
              <a:spcAft>
                <a:spcPts val="0"/>
              </a:spcAft>
              <a:buClr>
                <a:schemeClr val="dk1"/>
              </a:buClr>
              <a:buSzPts val="800"/>
              <a:buAutoNum type="arabicPeriod"/>
            </a:pPr>
            <a:r>
              <a:rPr lang="en" sz="800" dirty="0">
                <a:solidFill>
                  <a:schemeClr val="dk1"/>
                </a:solidFill>
              </a:rPr>
              <a:t>Pre-process the data from 1 Dimensional array of data to: 2D matrix for CNN input</a:t>
            </a:r>
            <a:endParaRPr sz="800" dirty="0">
              <a:solidFill>
                <a:schemeClr val="dk1"/>
              </a:solidFill>
            </a:endParaRPr>
          </a:p>
          <a:p>
            <a:pPr marL="457200" lvl="0" indent="-279400" algn="just" rtl="0">
              <a:lnSpc>
                <a:spcPct val="150000"/>
              </a:lnSpc>
              <a:spcBef>
                <a:spcPts val="1000"/>
              </a:spcBef>
              <a:spcAft>
                <a:spcPts val="0"/>
              </a:spcAft>
              <a:buClr>
                <a:schemeClr val="dk1"/>
              </a:buClr>
              <a:buSzPts val="800"/>
              <a:buAutoNum type="arabicPeriod"/>
            </a:pPr>
            <a:r>
              <a:rPr lang="en" sz="800" dirty="0">
                <a:solidFill>
                  <a:schemeClr val="dk1"/>
                </a:solidFill>
              </a:rPr>
              <a:t>Property and Response files are used as sample files and to obtain weights and bias to train the model.</a:t>
            </a:r>
            <a:endParaRPr sz="800" dirty="0">
              <a:solidFill>
                <a:schemeClr val="dk1"/>
              </a:solidFill>
            </a:endParaRPr>
          </a:p>
          <a:p>
            <a:pPr marL="457200" lvl="0" indent="-279400" algn="just" rtl="0">
              <a:lnSpc>
                <a:spcPct val="150000"/>
              </a:lnSpc>
              <a:spcBef>
                <a:spcPts val="1000"/>
              </a:spcBef>
              <a:spcAft>
                <a:spcPts val="0"/>
              </a:spcAft>
              <a:buClr>
                <a:schemeClr val="dk1"/>
              </a:buClr>
              <a:buSzPts val="800"/>
              <a:buAutoNum type="arabicPeriod"/>
            </a:pPr>
            <a:r>
              <a:rPr lang="en" sz="800" dirty="0">
                <a:solidFill>
                  <a:schemeClr val="dk1"/>
                </a:solidFill>
              </a:rPr>
              <a:t>Sigmoid function is the activation function used in this research paper to establish a functional relationship between the predicted value and the spatial-temporal characteristic of historical wind data. </a:t>
            </a:r>
            <a:endParaRPr sz="800" dirty="0">
              <a:solidFill>
                <a:schemeClr val="dk1"/>
              </a:solidFill>
            </a:endParaRPr>
          </a:p>
          <a:p>
            <a:pPr marL="457200" lvl="0" indent="-279400" algn="just" rtl="0">
              <a:lnSpc>
                <a:spcPct val="150000"/>
              </a:lnSpc>
              <a:spcBef>
                <a:spcPts val="1000"/>
              </a:spcBef>
              <a:spcAft>
                <a:spcPts val="0"/>
              </a:spcAft>
              <a:buClr>
                <a:schemeClr val="dk1"/>
              </a:buClr>
              <a:buSzPts val="800"/>
              <a:buAutoNum type="arabicPeriod"/>
            </a:pPr>
            <a:r>
              <a:rPr lang="en" sz="800" dirty="0">
                <a:solidFill>
                  <a:schemeClr val="dk1"/>
                </a:solidFill>
              </a:rPr>
              <a:t>Compare training samples with response values to derive prediction value.</a:t>
            </a:r>
            <a:endParaRPr sz="800" dirty="0">
              <a:solidFill>
                <a:schemeClr val="dk1"/>
              </a:solidFill>
            </a:endParaRPr>
          </a:p>
          <a:p>
            <a:pPr marL="457200" lvl="0" indent="-279400" algn="just" rtl="0">
              <a:lnSpc>
                <a:spcPct val="150000"/>
              </a:lnSpc>
              <a:spcBef>
                <a:spcPts val="1000"/>
              </a:spcBef>
              <a:spcAft>
                <a:spcPts val="0"/>
              </a:spcAft>
              <a:buClr>
                <a:schemeClr val="dk1"/>
              </a:buClr>
              <a:buSzPts val="800"/>
              <a:buAutoNum type="arabicPeriod"/>
            </a:pPr>
            <a:r>
              <a:rPr lang="en" sz="800" dirty="0">
                <a:solidFill>
                  <a:schemeClr val="dk1"/>
                </a:solidFill>
              </a:rPr>
              <a:t>Apply Back-Propagation algorithm to calculate and transfer error of the neural network </a:t>
            </a:r>
            <a:endParaRPr sz="800" dirty="0">
              <a:solidFill>
                <a:schemeClr val="dk1"/>
              </a:solidFill>
            </a:endParaRPr>
          </a:p>
          <a:p>
            <a:pPr marL="457200" lvl="0" indent="-279400" algn="just" rtl="0">
              <a:lnSpc>
                <a:spcPct val="150000"/>
              </a:lnSpc>
              <a:spcBef>
                <a:spcPts val="1000"/>
              </a:spcBef>
              <a:spcAft>
                <a:spcPts val="0"/>
              </a:spcAft>
              <a:buClr>
                <a:schemeClr val="dk1"/>
              </a:buClr>
              <a:buSzPts val="800"/>
              <a:buAutoNum type="arabicPeriod"/>
            </a:pPr>
            <a:r>
              <a:rPr lang="en" sz="800" dirty="0">
                <a:solidFill>
                  <a:schemeClr val="dk1"/>
                </a:solidFill>
              </a:rPr>
              <a:t>Utilize gradient to obtain weight modifier.</a:t>
            </a:r>
            <a:endParaRPr sz="800" dirty="0">
              <a:solidFill>
                <a:schemeClr val="dk1"/>
              </a:solidFill>
            </a:endParaRPr>
          </a:p>
          <a:p>
            <a:pPr marL="457200" lvl="0" indent="-279400" algn="just" rtl="0">
              <a:lnSpc>
                <a:spcPct val="150000"/>
              </a:lnSpc>
              <a:spcBef>
                <a:spcPts val="1000"/>
              </a:spcBef>
              <a:spcAft>
                <a:spcPts val="1000"/>
              </a:spcAft>
              <a:buClr>
                <a:schemeClr val="dk1"/>
              </a:buClr>
              <a:buSzPts val="800"/>
              <a:buAutoNum type="arabicPeriod"/>
            </a:pPr>
            <a:r>
              <a:rPr lang="en" sz="800" dirty="0">
                <a:solidFill>
                  <a:schemeClr val="dk1"/>
                </a:solidFill>
              </a:rPr>
              <a:t>Continue training model until the error reaches expected value i.e. Accuracy evaluation indicator- MSE. </a:t>
            </a:r>
            <a:endParaRPr sz="8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05365698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05365698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a:t>Issue and Limitation:</a:t>
            </a:r>
            <a:endParaRPr sz="800"/>
          </a:p>
          <a:p>
            <a:pPr marL="457200" lvl="0" indent="-279400" algn="l" rtl="0">
              <a:lnSpc>
                <a:spcPct val="115000"/>
              </a:lnSpc>
              <a:spcBef>
                <a:spcPts val="1200"/>
              </a:spcBef>
              <a:spcAft>
                <a:spcPts val="0"/>
              </a:spcAft>
              <a:buClr>
                <a:schemeClr val="dk1"/>
              </a:buClr>
              <a:buSzPts val="800"/>
              <a:buChar char="●"/>
            </a:pPr>
            <a:r>
              <a:rPr lang="en" sz="800">
                <a:solidFill>
                  <a:schemeClr val="dk1"/>
                </a:solidFill>
              </a:rPr>
              <a:t>Prediction is short term i.e. 4 hrs</a:t>
            </a:r>
            <a:endParaRPr sz="800">
              <a:solidFill>
                <a:schemeClr val="dk1"/>
              </a:solidFill>
            </a:endParaRPr>
          </a:p>
          <a:p>
            <a:pPr marL="457200" lvl="0" indent="-279400" algn="l" rtl="0">
              <a:lnSpc>
                <a:spcPct val="115000"/>
              </a:lnSpc>
              <a:spcBef>
                <a:spcPts val="1000"/>
              </a:spcBef>
              <a:spcAft>
                <a:spcPts val="0"/>
              </a:spcAft>
              <a:buClr>
                <a:schemeClr val="dk1"/>
              </a:buClr>
              <a:buSzPts val="800"/>
              <a:buChar char="●"/>
            </a:pPr>
            <a:r>
              <a:rPr lang="en" sz="800">
                <a:solidFill>
                  <a:schemeClr val="dk1"/>
                </a:solidFill>
              </a:rPr>
              <a:t>Focus is on univariate wind power prediction technique.</a:t>
            </a:r>
            <a:endParaRPr sz="800">
              <a:solidFill>
                <a:schemeClr val="dk1"/>
              </a:solidFill>
            </a:endParaRPr>
          </a:p>
          <a:p>
            <a:pPr marL="457200" lvl="0" indent="-279400" algn="l" rtl="0">
              <a:lnSpc>
                <a:spcPct val="115000"/>
              </a:lnSpc>
              <a:spcBef>
                <a:spcPts val="1000"/>
              </a:spcBef>
              <a:spcAft>
                <a:spcPts val="0"/>
              </a:spcAft>
              <a:buClr>
                <a:schemeClr val="dk1"/>
              </a:buClr>
              <a:buSzPts val="800"/>
              <a:buChar char="●"/>
            </a:pPr>
            <a:r>
              <a:rPr lang="en" sz="800">
                <a:solidFill>
                  <a:schemeClr val="dk1"/>
                </a:solidFill>
              </a:rPr>
              <a:t>Wind power is a random variable having a Probability Density Function.</a:t>
            </a:r>
            <a:endParaRPr sz="800">
              <a:solidFill>
                <a:schemeClr val="dk1"/>
              </a:solidFill>
            </a:endParaRPr>
          </a:p>
          <a:p>
            <a:pPr marL="457200" lvl="0" indent="-279400" algn="l" rtl="0">
              <a:lnSpc>
                <a:spcPct val="115000"/>
              </a:lnSpc>
              <a:spcBef>
                <a:spcPts val="1000"/>
              </a:spcBef>
              <a:spcAft>
                <a:spcPts val="0"/>
              </a:spcAft>
              <a:buClr>
                <a:schemeClr val="dk1"/>
              </a:buClr>
              <a:buSzPts val="800"/>
              <a:buChar char="●"/>
            </a:pPr>
            <a:r>
              <a:rPr lang="en" sz="800">
                <a:solidFill>
                  <a:schemeClr val="dk1"/>
                </a:solidFill>
              </a:rPr>
              <a:t>WPP leading to changes in power losses in the grid.</a:t>
            </a:r>
            <a:endParaRPr sz="800">
              <a:solidFill>
                <a:schemeClr val="dk1"/>
              </a:solidFill>
            </a:endParaRPr>
          </a:p>
          <a:p>
            <a:pPr marL="457200" lvl="0" indent="-279400" algn="l" rtl="0">
              <a:lnSpc>
                <a:spcPct val="115000"/>
              </a:lnSpc>
              <a:spcBef>
                <a:spcPts val="1000"/>
              </a:spcBef>
              <a:spcAft>
                <a:spcPts val="1000"/>
              </a:spcAft>
              <a:buClr>
                <a:schemeClr val="dk1"/>
              </a:buClr>
              <a:buSzPts val="800"/>
              <a:buChar char="●"/>
            </a:pPr>
            <a:r>
              <a:rPr lang="en" sz="800">
                <a:solidFill>
                  <a:schemeClr val="dk1"/>
                </a:solidFill>
              </a:rPr>
              <a:t>Limited data being used for WPP.</a:t>
            </a:r>
            <a:endParaRPr sz="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05365698a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05365698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Critique for WPP w/CNN</a:t>
            </a:r>
            <a:endParaRPr sz="1200" dirty="0">
              <a:solidFill>
                <a:schemeClr val="dk1"/>
              </a:solidFill>
            </a:endParaRPr>
          </a:p>
          <a:p>
            <a:pPr marL="0" lvl="0" indent="0" algn="l" rtl="0">
              <a:spcBef>
                <a:spcPts val="0"/>
              </a:spcBef>
              <a:spcAft>
                <a:spcPts val="0"/>
              </a:spcAft>
              <a:buNone/>
            </a:pPr>
            <a:endParaRPr sz="800" dirty="0">
              <a:solidFill>
                <a:schemeClr val="dk1"/>
              </a:solidFill>
            </a:endParaRPr>
          </a:p>
          <a:p>
            <a:pPr marL="457200" lvl="0" indent="-279400" algn="l" rtl="0">
              <a:spcBef>
                <a:spcPts val="0"/>
              </a:spcBef>
              <a:spcAft>
                <a:spcPts val="0"/>
              </a:spcAft>
              <a:buClr>
                <a:schemeClr val="dk1"/>
              </a:buClr>
              <a:buSzPts val="800"/>
              <a:buChar char="●"/>
            </a:pPr>
            <a:r>
              <a:rPr lang="en" sz="800" dirty="0">
                <a:solidFill>
                  <a:schemeClr val="dk1"/>
                </a:solidFill>
              </a:rPr>
              <a:t>Historical Power output data is used to predict future power output for a short term.</a:t>
            </a:r>
            <a:endParaRPr sz="800" dirty="0">
              <a:solidFill>
                <a:schemeClr val="dk1"/>
              </a:solidFill>
            </a:endParaRPr>
          </a:p>
          <a:p>
            <a:pPr marL="457200" lvl="0" indent="-279400" algn="l" rtl="0">
              <a:spcBef>
                <a:spcPts val="1000"/>
              </a:spcBef>
              <a:spcAft>
                <a:spcPts val="0"/>
              </a:spcAft>
              <a:buClr>
                <a:schemeClr val="dk1"/>
              </a:buClr>
              <a:buSzPts val="800"/>
              <a:buChar char="●"/>
            </a:pPr>
            <a:r>
              <a:rPr lang="en" sz="800" dirty="0">
                <a:solidFill>
                  <a:schemeClr val="dk1"/>
                </a:solidFill>
              </a:rPr>
              <a:t>Long term prediction of wind power is not feasible using single CNN model approach. </a:t>
            </a:r>
            <a:endParaRPr sz="800" dirty="0">
              <a:solidFill>
                <a:schemeClr val="dk1"/>
              </a:solidFill>
            </a:endParaRPr>
          </a:p>
          <a:p>
            <a:pPr marL="457200" lvl="0" indent="-279400" algn="l" rtl="0">
              <a:spcBef>
                <a:spcPts val="1000"/>
              </a:spcBef>
              <a:spcAft>
                <a:spcPts val="0"/>
              </a:spcAft>
              <a:buClr>
                <a:schemeClr val="dk1"/>
              </a:buClr>
              <a:buSzPts val="800"/>
              <a:buChar char="●"/>
            </a:pPr>
            <a:r>
              <a:rPr lang="en" sz="800" dirty="0">
                <a:solidFill>
                  <a:schemeClr val="dk1"/>
                </a:solidFill>
              </a:rPr>
              <a:t>There is higher chance of error in adopted long term prediction approach as a vanishing gradient might lead to inaccuracy. </a:t>
            </a:r>
            <a:endParaRPr sz="800" dirty="0">
              <a:solidFill>
                <a:schemeClr val="dk1"/>
              </a:solidFill>
            </a:endParaRPr>
          </a:p>
          <a:p>
            <a:pPr marL="457200" lvl="0" indent="-279400" algn="l" rtl="0">
              <a:spcBef>
                <a:spcPts val="1000"/>
              </a:spcBef>
              <a:spcAft>
                <a:spcPts val="0"/>
              </a:spcAft>
              <a:buClr>
                <a:schemeClr val="dk1"/>
              </a:buClr>
              <a:buSzPts val="800"/>
              <a:buChar char="●"/>
            </a:pPr>
            <a:r>
              <a:rPr lang="en" sz="800" dirty="0">
                <a:solidFill>
                  <a:schemeClr val="dk1"/>
                </a:solidFill>
              </a:rPr>
              <a:t>Proposed model in the paper uses a univariate data. A Feasibility to use NWP data as input simultaneously could enhance the model accuracy. </a:t>
            </a:r>
            <a:endParaRPr sz="800" dirty="0">
              <a:solidFill>
                <a:schemeClr val="dk1"/>
              </a:solidFill>
            </a:endParaRPr>
          </a:p>
          <a:p>
            <a:pPr marL="457200" lvl="0" indent="-279400" algn="just" rtl="0">
              <a:spcBef>
                <a:spcPts val="1000"/>
              </a:spcBef>
              <a:spcAft>
                <a:spcPts val="0"/>
              </a:spcAft>
              <a:buClr>
                <a:schemeClr val="dk1"/>
              </a:buClr>
              <a:buSzPts val="800"/>
              <a:buChar char="●"/>
            </a:pPr>
            <a:r>
              <a:rPr lang="en" sz="800" dirty="0">
                <a:solidFill>
                  <a:schemeClr val="dk1"/>
                </a:solidFill>
              </a:rPr>
              <a:t>By Propose Hybrid BiLSTM-CNN approach for WPP for could improve the prediction accuracy. But, </a:t>
            </a:r>
            <a:r>
              <a:rPr lang="en" sz="800" dirty="0"/>
              <a:t>a multivariate time series as an input doesn't work well for Time Series Classification because the length of the time series really hurts the computational speed. Hence,  using multi-layer perceptron for Time Series Classification isn't a novel solution. </a:t>
            </a:r>
            <a:endParaRPr sz="800" dirty="0"/>
          </a:p>
          <a:p>
            <a:pPr marL="914400" lvl="1" indent="-279400" algn="just" rtl="0">
              <a:spcBef>
                <a:spcPts val="1000"/>
              </a:spcBef>
              <a:spcAft>
                <a:spcPts val="0"/>
              </a:spcAft>
              <a:buClr>
                <a:schemeClr val="dk1"/>
              </a:buClr>
              <a:buSzPts val="800"/>
              <a:buChar char="○"/>
            </a:pPr>
            <a:r>
              <a:rPr lang="en" sz="800" dirty="0"/>
              <a:t>Referring the figure in slide, and paper by Zhen Hao et al, where a Bi-LSTM model is used to extract bidirectional temporal characteristics and the convolution and pooling operations of CNN is used to extract the spatial characteristics from a multiple input historical time series wind data.</a:t>
            </a:r>
            <a:endParaRPr sz="800" dirty="0"/>
          </a:p>
          <a:p>
            <a:pPr marL="914400" lvl="1" indent="-279400" algn="just" rtl="0">
              <a:spcBef>
                <a:spcPts val="1000"/>
              </a:spcBef>
              <a:spcAft>
                <a:spcPts val="0"/>
              </a:spcAft>
              <a:buClr>
                <a:schemeClr val="dk1"/>
              </a:buClr>
              <a:buSzPts val="800"/>
              <a:buChar char="○"/>
            </a:pPr>
            <a:r>
              <a:rPr lang="en" sz="800" dirty="0"/>
              <a:t>This model combines the forward and backward information of the input sequence on the basis of LSTM and the original data used  in this paper constitutes historical wind power output, wind speed and wind direction with different hub heights, relative humidity, rainfall and pressure. For data correlation Grey Correlation Analysis is used to screen the input based on correlation form original data. The temporal resolution of data set considered was 5 min. </a:t>
            </a:r>
            <a:endParaRPr sz="800" dirty="0"/>
          </a:p>
          <a:p>
            <a:pPr marL="914400" lvl="1" indent="-279400" algn="just" rtl="0">
              <a:spcBef>
                <a:spcPts val="1000"/>
              </a:spcBef>
              <a:spcAft>
                <a:spcPts val="0"/>
              </a:spcAft>
              <a:buClr>
                <a:schemeClr val="dk1"/>
              </a:buClr>
              <a:buSzPts val="800"/>
              <a:buChar char="○"/>
            </a:pPr>
            <a:r>
              <a:rPr lang="en" sz="800" dirty="0"/>
              <a:t>Here Bi-LSTM-CNN model has two hidden layer with 64 and 128 neurons respectively. Two sets of convolution and pooling layers are used to learn spatial features among the output of Bi-LSTM. Kernel size used in convolution layers is 3*3. The batch size of model is 100. The predicted output value is achieved through a fully connected output layer with 512 neurons. </a:t>
            </a:r>
            <a:endParaRPr sz="800" dirty="0"/>
          </a:p>
          <a:p>
            <a:pPr marL="914400" lvl="1" indent="-279400" algn="just" rtl="0">
              <a:spcBef>
                <a:spcPts val="1000"/>
              </a:spcBef>
              <a:spcAft>
                <a:spcPts val="1000"/>
              </a:spcAft>
              <a:buClr>
                <a:schemeClr val="dk1"/>
              </a:buClr>
              <a:buSzPts val="800"/>
              <a:buChar char="○"/>
            </a:pPr>
            <a:r>
              <a:rPr lang="en" sz="800" dirty="0"/>
              <a:t>MSE is the accuracy evaluation indicator used in this paper and the result showed that Bi-LSTM-CNN model gave higher prediction accuracy as compared to single CNN model as the inherent storage unit and gate mechanism of LSTM effectively saves the event  in time series and past information is also effectively used in for prediction but since the hybrid model (like BiLSTM-CNN) has more parameters in prediction process, it relatively lowers the computational speed. </a:t>
            </a:r>
            <a:endParaRPr sz="9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458f40046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2458f4004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sz="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2458f4004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2458f4004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sz="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2458f4004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2458f4004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sz="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205365698a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205365698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solidFill>
                  <a:srgbClr val="292929"/>
                </a:solidFill>
                <a:highlight>
                  <a:schemeClr val="lt1"/>
                </a:highlight>
              </a:rPr>
              <a:t>Using Mask R-CNN, we created pixel level masks to precisely locate apples to pick. This process was not hindered by occlusion from other apples, leaves, or branches. The success rate of &gt;= 96% makes this technique feasible for use in the field. When deployed, this automated apple picking system will increase profits for farmers and lower prices for consumers.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212420d94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212420d94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Conclusion - WPP w/CNN</a:t>
            </a:r>
            <a:endParaRPr sz="1200">
              <a:solidFill>
                <a:schemeClr val="dk1"/>
              </a:solidFill>
            </a:endParaRPr>
          </a:p>
          <a:p>
            <a:pPr marL="457200" lvl="0" indent="-285750" algn="just" rtl="0">
              <a:spcBef>
                <a:spcPts val="0"/>
              </a:spcBef>
              <a:spcAft>
                <a:spcPts val="0"/>
              </a:spcAft>
              <a:buClr>
                <a:schemeClr val="dk1"/>
              </a:buClr>
              <a:buSzPts val="900"/>
              <a:buChar char="●"/>
            </a:pPr>
            <a:r>
              <a:rPr lang="en" sz="900">
                <a:solidFill>
                  <a:schemeClr val="dk1"/>
                </a:solidFill>
              </a:rPr>
              <a:t>Red curve is the actual wind power and blue curve is the predictive value.</a:t>
            </a:r>
            <a:endParaRPr sz="900">
              <a:solidFill>
                <a:schemeClr val="dk1"/>
              </a:solidFill>
            </a:endParaRPr>
          </a:p>
          <a:p>
            <a:pPr marL="457200" lvl="0" indent="-285750" algn="just" rtl="0">
              <a:spcBef>
                <a:spcPts val="1000"/>
              </a:spcBef>
              <a:spcAft>
                <a:spcPts val="0"/>
              </a:spcAft>
              <a:buClr>
                <a:schemeClr val="dk1"/>
              </a:buClr>
              <a:buSzPts val="900"/>
              <a:buChar char="●"/>
            </a:pPr>
            <a:r>
              <a:rPr lang="en" sz="900">
                <a:solidFill>
                  <a:schemeClr val="dk1"/>
                </a:solidFill>
              </a:rPr>
              <a:t>The predicted and actual value coincide in the result, verifying feasibility of application. </a:t>
            </a:r>
            <a:endParaRPr sz="900">
              <a:solidFill>
                <a:schemeClr val="dk1"/>
              </a:solidFill>
            </a:endParaRPr>
          </a:p>
          <a:p>
            <a:pPr marL="457200" lvl="0" indent="-285750" algn="just" rtl="0">
              <a:spcBef>
                <a:spcPts val="1000"/>
              </a:spcBef>
              <a:spcAft>
                <a:spcPts val="0"/>
              </a:spcAft>
              <a:buClr>
                <a:schemeClr val="dk1"/>
              </a:buClr>
              <a:buSzPts val="900"/>
              <a:buChar char="●"/>
            </a:pPr>
            <a:r>
              <a:rPr lang="en" sz="900">
                <a:solidFill>
                  <a:schemeClr val="dk1"/>
                </a:solidFill>
              </a:rPr>
              <a:t>Model gives prediction for wind power in proceeding 4 hours. </a:t>
            </a:r>
            <a:endParaRPr sz="900">
              <a:solidFill>
                <a:schemeClr val="dk1"/>
              </a:solidFill>
            </a:endParaRPr>
          </a:p>
          <a:p>
            <a:pPr marL="457200" lvl="0" indent="-285750" algn="just" rtl="0">
              <a:spcBef>
                <a:spcPts val="1000"/>
              </a:spcBef>
              <a:spcAft>
                <a:spcPts val="0"/>
              </a:spcAft>
              <a:buClr>
                <a:schemeClr val="dk1"/>
              </a:buClr>
              <a:buSzPts val="900"/>
              <a:buChar char="●"/>
            </a:pPr>
            <a:r>
              <a:rPr lang="en" sz="900">
                <a:solidFill>
                  <a:schemeClr val="dk1"/>
                </a:solidFill>
              </a:rPr>
              <a:t>Accurate prediction helps in system cost curtailment.</a:t>
            </a:r>
            <a:endParaRPr sz="900">
              <a:solidFill>
                <a:schemeClr val="dk1"/>
              </a:solidFill>
            </a:endParaRPr>
          </a:p>
          <a:p>
            <a:pPr marL="457200" lvl="0" indent="-285750" algn="just" rtl="0">
              <a:spcBef>
                <a:spcPts val="1000"/>
              </a:spcBef>
              <a:spcAft>
                <a:spcPts val="0"/>
              </a:spcAft>
              <a:buClr>
                <a:schemeClr val="dk1"/>
              </a:buClr>
              <a:buSzPts val="900"/>
              <a:buChar char="●"/>
            </a:pPr>
            <a:r>
              <a:rPr lang="en" sz="900">
                <a:solidFill>
                  <a:schemeClr val="dk1"/>
                </a:solidFill>
              </a:rPr>
              <a:t>Demand side strategies can be developed to fulfill growing energy demand in economical way.</a:t>
            </a:r>
            <a:endParaRPr sz="900">
              <a:solidFill>
                <a:schemeClr val="dk1"/>
              </a:solidFill>
            </a:endParaRPr>
          </a:p>
          <a:p>
            <a:pPr marL="457200" lvl="0" indent="-285750" algn="just" rtl="0">
              <a:spcBef>
                <a:spcPts val="1000"/>
              </a:spcBef>
              <a:spcAft>
                <a:spcPts val="0"/>
              </a:spcAft>
              <a:buClr>
                <a:schemeClr val="dk1"/>
              </a:buClr>
              <a:buSzPts val="900"/>
              <a:buChar char="●"/>
            </a:pPr>
            <a:r>
              <a:rPr lang="en" sz="900">
                <a:solidFill>
                  <a:schemeClr val="dk1"/>
                </a:solidFill>
              </a:rPr>
              <a:t>CNN is superior to the DBN, RNN and Hybrid model due to its less training time, efficient feature mining and high computational speed. </a:t>
            </a:r>
            <a:endParaRPr sz="900">
              <a:solidFill>
                <a:schemeClr val="dk1"/>
              </a:solidFill>
            </a:endParaRPr>
          </a:p>
          <a:p>
            <a:pPr marL="0" lvl="0" indent="0" algn="just" rtl="0">
              <a:spcBef>
                <a:spcPts val="1000"/>
              </a:spcBef>
              <a:spcAft>
                <a:spcPts val="0"/>
              </a:spcAft>
              <a:buNone/>
            </a:pPr>
            <a:endParaRPr sz="9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212420d94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212420d94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214fe3bf21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214fe3bf21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800">
                <a:solidFill>
                  <a:srgbClr val="292929"/>
                </a:solidFill>
                <a:highlight>
                  <a:srgbClr val="FFFFFF"/>
                </a:highlight>
              </a:rPr>
              <a:t>We will just briefly mention the basics of CNN since Prof. Bansal has covered it previously.</a:t>
            </a:r>
            <a:endParaRPr sz="800">
              <a:solidFill>
                <a:srgbClr val="292929"/>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800">
                <a:solidFill>
                  <a:srgbClr val="292929"/>
                </a:solidFill>
                <a:highlight>
                  <a:srgbClr val="FFFFFF"/>
                </a:highlight>
              </a:rPr>
              <a:t>The classic input to a cnn is an image. But any data can be input to a 2d cnn when shaped properly. One or more filters will slide over the image computing a feature map for each filter. A pooling layer is typically added after the convolution layer which provides a certain amount of translation and rotation invariance. </a:t>
            </a:r>
            <a:endParaRPr sz="800">
              <a:solidFill>
                <a:srgbClr val="292929"/>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800">
              <a:solidFill>
                <a:srgbClr val="292929"/>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800">
                <a:solidFill>
                  <a:srgbClr val="292929"/>
                </a:solidFill>
                <a:highlight>
                  <a:srgbClr val="FFFFFF"/>
                </a:highlight>
              </a:rPr>
              <a:t>A Convolutional Neural Network</a:t>
            </a:r>
            <a:r>
              <a:rPr lang="en" sz="900">
                <a:solidFill>
                  <a:srgbClr val="292929"/>
                </a:solidFill>
                <a:highlight>
                  <a:srgbClr val="FFFFFF"/>
                </a:highlight>
              </a:rPr>
              <a:t> takes in an input image, assign learnable weights and biases to various objects in the image and differentiates one from the other. A CNN successfully capture the Spatial-Temporal dependencies in an image through the application of relevant filters. </a:t>
            </a:r>
            <a:r>
              <a:rPr lang="en" sz="900">
                <a:solidFill>
                  <a:schemeClr val="dk1"/>
                </a:solidFill>
                <a:highlight>
                  <a:srgbClr val="FFFFFF"/>
                </a:highlight>
              </a:rPr>
              <a:t>It reduces the images into a form which is easier to process, without losing features which are critical for getting a good prediction</a:t>
            </a:r>
            <a:r>
              <a:rPr lang="en" sz="900">
                <a:solidFill>
                  <a:srgbClr val="292929"/>
                </a:solidFill>
                <a:highlight>
                  <a:srgbClr val="FFFFFF"/>
                </a:highlight>
              </a:rPr>
              <a:t>. As seen in slide the image is processed through filters for feature extraction and is flatten to derive an output using an activation function respectively.</a:t>
            </a:r>
            <a:endParaRPr sz="900">
              <a:solidFill>
                <a:srgbClr val="292929"/>
              </a:solidFill>
              <a:highlight>
                <a:srgbClr val="FFFFFF"/>
              </a:highlight>
            </a:endParaRPr>
          </a:p>
          <a:p>
            <a:pPr marL="0" lvl="0" indent="0" algn="just" rtl="0">
              <a:spcBef>
                <a:spcPts val="0"/>
              </a:spcBef>
              <a:spcAft>
                <a:spcPts val="0"/>
              </a:spcAft>
              <a:buClr>
                <a:schemeClr val="dk1"/>
              </a:buClr>
              <a:buSzPts val="1100"/>
              <a:buFont typeface="Arial"/>
              <a:buNone/>
            </a:pPr>
            <a:endParaRPr sz="800">
              <a:solidFill>
                <a:srgbClr val="292929"/>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205365698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205365698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solidFill>
                  <a:srgbClr val="292929"/>
                </a:solidFill>
                <a:highlight>
                  <a:schemeClr val="lt1"/>
                </a:highlight>
              </a:rPr>
              <a:t>In the agriculture industry, there is a substantial cost arising from manual labor. The cost is not just the wages but is also realized in the form of managerial requirements as well as the risk from liability. This motivates the development of automated robotic systems that incorporate computer vision which is able to identify the location of produce and allows the robot to harvest it. In this particular case, we are considering robotic systems used in apple orchards. The problems encountered with identifying apples on a tree are complex backgrounds, fluctuating illumination, and occlusion of apples either by other apples, branches, or leaves. Additionally, the computer software needs to be able to precisely locate the apple so that the apple will be successfully picked.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0e055882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0e055882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achieve these goals, a state of the art mask-region convolutional neural network is utilized. The network begins with a so called “backbone” that produces an initial set of feature images. In the past, a ResNet was used, which has the benefit of avoiding the vanishing gradient problem and prevents accuracy saturation.</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Why ResNet:</a:t>
            </a:r>
            <a:endParaRPr/>
          </a:p>
          <a:p>
            <a:pPr marL="0" lvl="0" indent="0" algn="l" rtl="0">
              <a:spcBef>
                <a:spcPts val="0"/>
              </a:spcBef>
              <a:spcAft>
                <a:spcPts val="0"/>
              </a:spcAft>
              <a:buNone/>
            </a:pPr>
            <a:r>
              <a:rPr lang="en"/>
              <a:t>“ResNet effectively solved this difficult by using multiple layers with parameter to learn the representation of residuals between inputs and outputs, and significantly improve the training speed and prediction accuracy of the deep network.” Jia - Computers and Electronics in Agriculture</a:t>
            </a:r>
            <a:endParaRPr/>
          </a:p>
          <a:p>
            <a:pPr marL="0" lvl="0" indent="0" algn="l" rtl="0">
              <a:spcBef>
                <a:spcPts val="0"/>
              </a:spcBef>
              <a:spcAft>
                <a:spcPts val="0"/>
              </a:spcAft>
              <a:buNone/>
            </a:pPr>
            <a:endParaRPr/>
          </a:p>
          <a:p>
            <a:pPr marL="0" lvl="0" indent="0" algn="l" rtl="0">
              <a:spcBef>
                <a:spcPts val="0"/>
              </a:spcBef>
              <a:spcAft>
                <a:spcPts val="0"/>
              </a:spcAft>
              <a:buNone/>
            </a:pPr>
            <a:r>
              <a:rPr lang="en"/>
              <a:t>Why accuracy saturation:</a:t>
            </a:r>
            <a:endParaRPr/>
          </a:p>
          <a:p>
            <a:pPr marL="0" lvl="0" indent="0" algn="l" rtl="0">
              <a:spcBef>
                <a:spcPts val="0"/>
              </a:spcBef>
              <a:spcAft>
                <a:spcPts val="0"/>
              </a:spcAft>
              <a:buNone/>
            </a:pPr>
            <a:r>
              <a:rPr lang="en"/>
              <a:t>“When deeper networks are able to start converging, a degradation problem has been exposed: with the network depth increasing, accuracy gets saturated (which might be unsurprising) and then degrades rapidly. Unexpectedly, such degradation is not caused by overfitting, and adding more layers to a suitably deep model leads to higher training error, as reported in [blah, and blah] and thoroughly verified by our experiments.” Kaiming He – Deep Residual Learning for Image Recognition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208c1411d2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208c1411d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variation on the backbone is using a DenseNet. This also avoids the vanishing gradient problem and has the additional benefits of strengthening feature propagation, encouraging feature reuse, and using less parameters than ResNet.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Why less parameters:</a:t>
            </a:r>
            <a:endParaRPr/>
          </a:p>
          <a:p>
            <a:pPr marL="0" lvl="0" indent="0" algn="l" rtl="0">
              <a:spcBef>
                <a:spcPts val="0"/>
              </a:spcBef>
              <a:spcAft>
                <a:spcPts val="0"/>
              </a:spcAft>
              <a:buNone/>
            </a:pPr>
            <a:r>
              <a:rPr lang="en"/>
              <a:t>“DenseNet architecture explicitly differentiates between information that is added to the network and information that is preserved. DenseNet layers are very narrow (e.g., 12 filters per layer), adding only a small set of feature-maps to the “collective knowledge” of the network and keep the remaining featuremaps unchanged—and the final classifier makes a decision based on all feature-maps in the network.” Huang - Densely Connected Convolutional Networks</a:t>
            </a:r>
            <a:endParaRPr/>
          </a:p>
          <a:p>
            <a:pPr marL="0" lvl="0" indent="0" algn="l" rtl="0">
              <a:spcBef>
                <a:spcPts val="0"/>
              </a:spcBef>
              <a:spcAft>
                <a:spcPts val="0"/>
              </a:spcAft>
              <a:buNone/>
            </a:pPr>
            <a:endParaRPr/>
          </a:p>
          <a:p>
            <a:pPr marL="0" lvl="0" indent="0" algn="l" rtl="0">
              <a:spcBef>
                <a:spcPts val="0"/>
              </a:spcBef>
              <a:spcAft>
                <a:spcPts val="0"/>
              </a:spcAft>
              <a:buNone/>
            </a:pPr>
            <a:r>
              <a:rPr lang="en"/>
              <a:t>How many parameters?</a:t>
            </a:r>
            <a:endParaRPr/>
          </a:p>
          <a:p>
            <a:pPr marL="0" lvl="0" indent="0" algn="l" rtl="0">
              <a:spcBef>
                <a:spcPts val="0"/>
              </a:spcBef>
              <a:spcAft>
                <a:spcPts val="0"/>
              </a:spcAft>
              <a:buNone/>
            </a:pPr>
            <a:r>
              <a:rPr lang="en"/>
              <a:t>https://keras.io/api/applications/#usage-examples-for-image-classification-models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08c1411d2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208c1411d2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novel approach in this work is combining ResNet and DenseNet to reap most of the benefits of each individual network.</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Structure of residual dense block:</a:t>
            </a:r>
            <a:endParaRPr/>
          </a:p>
          <a:p>
            <a:pPr marL="0" lvl="0" indent="0" algn="l" rtl="0">
              <a:spcBef>
                <a:spcPts val="0"/>
              </a:spcBef>
              <a:spcAft>
                <a:spcPts val="0"/>
              </a:spcAft>
              <a:buNone/>
            </a:pPr>
            <a:r>
              <a:rPr lang="en"/>
              <a:t>3x3 Conv, ReLU</a:t>
            </a:r>
            <a:endParaRPr/>
          </a:p>
          <a:p>
            <a:pPr marL="0" lvl="0" indent="0" algn="l" rtl="0">
              <a:spcBef>
                <a:spcPts val="0"/>
              </a:spcBef>
              <a:spcAft>
                <a:spcPts val="0"/>
              </a:spcAft>
              <a:buNone/>
            </a:pPr>
            <a:r>
              <a:rPr lang="en">
                <a:solidFill>
                  <a:schemeClr val="dk1"/>
                </a:solidFill>
              </a:rPr>
              <a:t>3x3 </a:t>
            </a:r>
            <a:r>
              <a:rPr lang="en"/>
              <a:t>Conv, </a:t>
            </a:r>
            <a:r>
              <a:rPr lang="en">
                <a:solidFill>
                  <a:schemeClr val="dk1"/>
                </a:solidFill>
              </a:rPr>
              <a:t>ReLU</a:t>
            </a:r>
            <a:endParaRPr/>
          </a:p>
          <a:p>
            <a:pPr marL="0" lvl="0" indent="0" algn="l" rtl="0">
              <a:spcBef>
                <a:spcPts val="0"/>
              </a:spcBef>
              <a:spcAft>
                <a:spcPts val="0"/>
              </a:spcAft>
              <a:buNone/>
            </a:pPr>
            <a:r>
              <a:rPr lang="en">
                <a:solidFill>
                  <a:schemeClr val="dk1"/>
                </a:solidFill>
              </a:rPr>
              <a:t>3x3 </a:t>
            </a:r>
            <a:r>
              <a:rPr lang="en"/>
              <a:t>Conv, </a:t>
            </a:r>
            <a:r>
              <a:rPr lang="en">
                <a:solidFill>
                  <a:schemeClr val="dk1"/>
                </a:solidFill>
              </a:rPr>
              <a:t>ReLU</a:t>
            </a:r>
            <a:endParaRPr/>
          </a:p>
          <a:p>
            <a:pPr marL="0" lvl="0" indent="0" algn="l" rtl="0">
              <a:spcBef>
                <a:spcPts val="0"/>
              </a:spcBef>
              <a:spcAft>
                <a:spcPts val="0"/>
              </a:spcAft>
              <a:buNone/>
            </a:pPr>
            <a:r>
              <a:rPr lang="en"/>
              <a:t>Concat, 1x1 Conv</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0e055882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0e055882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the backbone has generated a set of feature maps, those maps are fed into the region proposal network which aims to accomplish two tasks: it will produce bounding boxes around regions of interest and it assigns a so called “objectness” score to each region of interest indicating its likelihood that the region contains an apple.</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What is RPN?</a:t>
            </a:r>
            <a:endParaRPr/>
          </a:p>
          <a:p>
            <a:pPr marL="0" lvl="0" indent="0" algn="l" rtl="0">
              <a:spcBef>
                <a:spcPts val="0"/>
              </a:spcBef>
              <a:spcAft>
                <a:spcPts val="0"/>
              </a:spcAft>
              <a:buNone/>
            </a:pPr>
            <a:r>
              <a:rPr lang="en"/>
              <a:t>“A Region Proposal Network (RPN) takes an image (of any size) as input and outputs a set of rectangular object proposals, each with an objectness score.” Ren – Faster R-CNN: Towards Real-Time Object Detection with Region Proposal Networks</a:t>
            </a:r>
            <a:endParaRPr/>
          </a:p>
          <a:p>
            <a:pPr marL="0" lvl="0" indent="0" algn="l" rtl="0">
              <a:spcBef>
                <a:spcPts val="0"/>
              </a:spcBef>
              <a:spcAft>
                <a:spcPts val="0"/>
              </a:spcAft>
              <a:buNone/>
            </a:pPr>
            <a:endParaRPr/>
          </a:p>
          <a:p>
            <a:pPr marL="0" lvl="0" indent="0" algn="l" rtl="0">
              <a:spcBef>
                <a:spcPts val="0"/>
              </a:spcBef>
              <a:spcAft>
                <a:spcPts val="0"/>
              </a:spcAft>
              <a:buNone/>
            </a:pPr>
            <a:r>
              <a:rPr lang="en"/>
              <a:t>What size input for an FCN?</a:t>
            </a:r>
            <a:endParaRPr/>
          </a:p>
          <a:p>
            <a:pPr marL="0" lvl="0" indent="0" algn="l" rtl="0">
              <a:spcBef>
                <a:spcPts val="0"/>
              </a:spcBef>
              <a:spcAft>
                <a:spcPts val="0"/>
              </a:spcAft>
              <a:buNone/>
            </a:pPr>
            <a:r>
              <a:rPr lang="en"/>
              <a:t>“An FCN naturally operates on an input of any size, and produces an output of corresponding (possibly resampled) spatial dimensions.” Long – Fully Convolutional Networks for Semantic Segmentation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abadb460a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abadb460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each pixel of each feature map, a set of nine bounding boxes of various sizes is generated. The regions bound by the boxes are fed into two parallel 1x1 convolution layers. The 1x1 object convolution layer computes the objectness score for that region. The 1x1 box convolution layer is used to decrease the size of the bounding box.</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What size boxes?</a:t>
            </a:r>
            <a:endParaRPr/>
          </a:p>
          <a:p>
            <a:pPr marL="0" lvl="0" indent="0" algn="l" rtl="0">
              <a:spcBef>
                <a:spcPts val="0"/>
              </a:spcBef>
              <a:spcAft>
                <a:spcPts val="0"/>
              </a:spcAft>
              <a:buNone/>
            </a:pPr>
            <a:r>
              <a:rPr lang="en"/>
              <a:t> 3 different area scales including 16 * 16, 64 * 64, and 128 * 128, and 3 aspect ratios as 1:1, 1:2, 2:1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01975" y="1119050"/>
            <a:ext cx="8309400" cy="1496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Convolutional </a:t>
            </a:r>
            <a:endParaRPr/>
          </a:p>
          <a:p>
            <a:pPr marL="0" lvl="0" indent="0" algn="ctr" rtl="0">
              <a:spcBef>
                <a:spcPts val="0"/>
              </a:spcBef>
              <a:spcAft>
                <a:spcPts val="0"/>
              </a:spcAft>
              <a:buNone/>
            </a:pPr>
            <a:r>
              <a:rPr lang="en"/>
              <a:t>Neural Networks</a:t>
            </a:r>
            <a:endParaRPr/>
          </a:p>
        </p:txBody>
      </p:sp>
      <p:sp>
        <p:nvSpPr>
          <p:cNvPr id="55" name="Google Shape;55;p13"/>
          <p:cNvSpPr txBox="1"/>
          <p:nvPr/>
        </p:nvSpPr>
        <p:spPr>
          <a:xfrm>
            <a:off x="168900" y="314750"/>
            <a:ext cx="204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56" name="Google Shape;56;p13"/>
          <p:cNvSpPr txBox="1"/>
          <p:nvPr/>
        </p:nvSpPr>
        <p:spPr>
          <a:xfrm>
            <a:off x="860075" y="3760400"/>
            <a:ext cx="2151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a:t>
            </a:r>
            <a:r>
              <a:rPr lang="en" sz="2000">
                <a:solidFill>
                  <a:schemeClr val="dk1"/>
                </a:solidFill>
                <a:latin typeface="Times New Roman"/>
                <a:ea typeface="Times New Roman"/>
                <a:cs typeface="Times New Roman"/>
                <a:sym typeface="Times New Roman"/>
              </a:rPr>
              <a:t> Priyanka Vyas </a:t>
            </a:r>
            <a:r>
              <a:rPr lang="en" sz="17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
        <p:nvSpPr>
          <p:cNvPr id="57" name="Google Shape;57;p13"/>
          <p:cNvSpPr txBox="1"/>
          <p:nvPr/>
        </p:nvSpPr>
        <p:spPr>
          <a:xfrm>
            <a:off x="845964" y="3108400"/>
            <a:ext cx="2151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a:t>
            </a:r>
            <a:r>
              <a:rPr lang="en" sz="2000">
                <a:solidFill>
                  <a:schemeClr val="dk1"/>
                </a:solidFill>
                <a:latin typeface="Times New Roman"/>
                <a:ea typeface="Times New Roman"/>
                <a:cs typeface="Times New Roman"/>
                <a:sym typeface="Times New Roman"/>
              </a:rPr>
              <a:t> Wayne Fincher </a:t>
            </a:r>
            <a:r>
              <a:rPr lang="en" sz="17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pic>
        <p:nvPicPr>
          <p:cNvPr id="58" name="Google Shape;58;p13"/>
          <p:cNvPicPr preferRelativeResize="0"/>
          <p:nvPr/>
        </p:nvPicPr>
        <p:blipFill>
          <a:blip r:embed="rId3">
            <a:alphaModFix amt="47000"/>
          </a:blip>
          <a:stretch>
            <a:fillRect/>
          </a:stretch>
        </p:blipFill>
        <p:spPr>
          <a:xfrm>
            <a:off x="3190063" y="155350"/>
            <a:ext cx="2775413" cy="811300"/>
          </a:xfrm>
          <a:prstGeom prst="rect">
            <a:avLst/>
          </a:prstGeom>
          <a:noFill/>
          <a:ln>
            <a:noFill/>
          </a:ln>
        </p:spPr>
      </p:pic>
      <p:pic>
        <p:nvPicPr>
          <p:cNvPr id="59" name="Google Shape;59;p13"/>
          <p:cNvPicPr preferRelativeResize="0"/>
          <p:nvPr/>
        </p:nvPicPr>
        <p:blipFill>
          <a:blip r:embed="rId4">
            <a:alphaModFix/>
          </a:blip>
          <a:stretch>
            <a:fillRect/>
          </a:stretch>
        </p:blipFill>
        <p:spPr>
          <a:xfrm>
            <a:off x="3823850" y="1966575"/>
            <a:ext cx="5133275" cy="350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2"/>
          <p:cNvPicPr preferRelativeResize="0"/>
          <p:nvPr/>
        </p:nvPicPr>
        <p:blipFill>
          <a:blip r:embed="rId3">
            <a:alphaModFix/>
          </a:blip>
          <a:stretch>
            <a:fillRect/>
          </a:stretch>
        </p:blipFill>
        <p:spPr>
          <a:xfrm>
            <a:off x="4352100" y="201075"/>
            <a:ext cx="4818674" cy="2770425"/>
          </a:xfrm>
          <a:prstGeom prst="rect">
            <a:avLst/>
          </a:prstGeom>
          <a:noFill/>
          <a:ln>
            <a:noFill/>
          </a:ln>
        </p:spPr>
      </p:pic>
      <p:sp>
        <p:nvSpPr>
          <p:cNvPr id="188" name="Google Shape;188;p22"/>
          <p:cNvSpPr txBox="1">
            <a:spLocks noGrp="1"/>
          </p:cNvSpPr>
          <p:nvPr>
            <p:ph type="title"/>
          </p:nvPr>
        </p:nvSpPr>
        <p:spPr>
          <a:xfrm>
            <a:off x="311700" y="445025"/>
            <a:ext cx="4040400" cy="89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RPN</a:t>
            </a:r>
            <a:endParaRPr sz="2500"/>
          </a:p>
          <a:p>
            <a:pPr marL="0" lvl="0" indent="0" algn="l" rtl="0">
              <a:spcBef>
                <a:spcPts val="0"/>
              </a:spcBef>
              <a:spcAft>
                <a:spcPts val="0"/>
              </a:spcAft>
              <a:buNone/>
            </a:pPr>
            <a:r>
              <a:rPr lang="en" sz="2500"/>
              <a:t>Region Proposal Network</a:t>
            </a:r>
            <a:endParaRPr sz="2500"/>
          </a:p>
          <a:p>
            <a:pPr marL="0" lvl="0" indent="0" algn="l" rtl="0">
              <a:spcBef>
                <a:spcPts val="0"/>
              </a:spcBef>
              <a:spcAft>
                <a:spcPts val="0"/>
              </a:spcAft>
              <a:buNone/>
            </a:pPr>
            <a:r>
              <a:rPr lang="en" sz="2500"/>
              <a:t>Features</a:t>
            </a:r>
            <a:endParaRPr sz="2500"/>
          </a:p>
        </p:txBody>
      </p:sp>
      <p:sp>
        <p:nvSpPr>
          <p:cNvPr id="189" name="Google Shape;189;p22"/>
          <p:cNvSpPr/>
          <p:nvPr/>
        </p:nvSpPr>
        <p:spPr>
          <a:xfrm>
            <a:off x="268875" y="1708600"/>
            <a:ext cx="3940800" cy="689700"/>
          </a:xfrm>
          <a:prstGeom prst="rightArrow">
            <a:avLst>
              <a:gd name="adj1" fmla="val 57931"/>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9 bounding boxes/pixel</a:t>
            </a:r>
            <a:endParaRPr sz="2400"/>
          </a:p>
        </p:txBody>
      </p:sp>
      <p:pic>
        <p:nvPicPr>
          <p:cNvPr id="190" name="Google Shape;190;p22"/>
          <p:cNvPicPr preferRelativeResize="0"/>
          <p:nvPr/>
        </p:nvPicPr>
        <p:blipFill rotWithShape="1">
          <a:blip r:embed="rId4">
            <a:alphaModFix/>
          </a:blip>
          <a:srcRect l="9107" t="4216" r="1773" b="10422"/>
          <a:stretch/>
        </p:blipFill>
        <p:spPr>
          <a:xfrm>
            <a:off x="4256950" y="0"/>
            <a:ext cx="1055125" cy="1040400"/>
          </a:xfrm>
          <a:prstGeom prst="rect">
            <a:avLst/>
          </a:prstGeom>
          <a:noFill/>
          <a:ln>
            <a:noFill/>
          </a:ln>
        </p:spPr>
      </p:pic>
      <p:sp>
        <p:nvSpPr>
          <p:cNvPr id="191" name="Google Shape;191;p22"/>
          <p:cNvSpPr/>
          <p:nvPr/>
        </p:nvSpPr>
        <p:spPr>
          <a:xfrm>
            <a:off x="233475" y="2688475"/>
            <a:ext cx="4973700" cy="2405400"/>
          </a:xfrm>
          <a:prstGeom prst="wedgeRectCallout">
            <a:avLst>
              <a:gd name="adj1" fmla="val -31055"/>
              <a:gd name="adj2" fmla="val -6735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Bounding box sizes are randomly selected from the following set of dimensions: {16 * 16, 64 * 64, 128 * 128} and ratios: {1:1, 1:2,</a:t>
            </a:r>
            <a:endParaRPr/>
          </a:p>
          <a:p>
            <a:pPr marL="0" lvl="0" indent="0" algn="l" rtl="0">
              <a:spcBef>
                <a:spcPts val="0"/>
              </a:spcBef>
              <a:spcAft>
                <a:spcPts val="0"/>
              </a:spcAft>
              <a:buNone/>
            </a:pPr>
            <a:r>
              <a:rPr lang="en"/>
              <a:t>2:1}.</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Since there are only 9 combinations of the above sets and the pool of 9 randomly selected bounding box sizes will often have duplicate combinations of dimensions and ratios, I would assume that the anchor position within the bounding box would also be randomized. The paper does not say if this is the case or not. </a:t>
            </a:r>
            <a:endParaRPr/>
          </a:p>
        </p:txBody>
      </p:sp>
      <p:sp>
        <p:nvSpPr>
          <p:cNvPr id="192" name="Google Shape;192;p22"/>
          <p:cNvSpPr txBox="1"/>
          <p:nvPr/>
        </p:nvSpPr>
        <p:spPr>
          <a:xfrm>
            <a:off x="5617525" y="3098825"/>
            <a:ext cx="3261600" cy="1908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t>Normalization?</a:t>
            </a:r>
            <a:endParaRPr b="1"/>
          </a:p>
          <a:p>
            <a:pPr marL="0" lvl="0" indent="0" algn="l" rtl="0">
              <a:spcBef>
                <a:spcPts val="0"/>
              </a:spcBef>
              <a:spcAft>
                <a:spcPts val="0"/>
              </a:spcAft>
              <a:buNone/>
            </a:pPr>
            <a:r>
              <a:rPr lang="en"/>
              <a:t>The Region Proposal Network is said to be a fully convolutional network which omits any deeply connected layer. The paper seems to indicate that the features corresponding to those bounding boxes are fed directly into the 1x1 Object and 1x1 Box layers.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311700" y="445025"/>
            <a:ext cx="4040400" cy="89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RPN</a:t>
            </a:r>
            <a:endParaRPr sz="2500"/>
          </a:p>
          <a:p>
            <a:pPr marL="0" lvl="0" indent="0" algn="l" rtl="0">
              <a:spcBef>
                <a:spcPts val="0"/>
              </a:spcBef>
              <a:spcAft>
                <a:spcPts val="0"/>
              </a:spcAft>
              <a:buNone/>
            </a:pPr>
            <a:r>
              <a:rPr lang="en" sz="2500"/>
              <a:t>Region Proposal Network</a:t>
            </a:r>
            <a:endParaRPr sz="2500"/>
          </a:p>
          <a:p>
            <a:pPr marL="0" lvl="0" indent="0" algn="l" rtl="0">
              <a:spcBef>
                <a:spcPts val="0"/>
              </a:spcBef>
              <a:spcAft>
                <a:spcPts val="0"/>
              </a:spcAft>
              <a:buNone/>
            </a:pPr>
            <a:r>
              <a:rPr lang="en" sz="2500"/>
              <a:t>Features</a:t>
            </a:r>
            <a:endParaRPr sz="2500"/>
          </a:p>
        </p:txBody>
      </p:sp>
      <p:pic>
        <p:nvPicPr>
          <p:cNvPr id="198" name="Google Shape;198;p23"/>
          <p:cNvPicPr preferRelativeResize="0"/>
          <p:nvPr/>
        </p:nvPicPr>
        <p:blipFill rotWithShape="1">
          <a:blip r:embed="rId3">
            <a:alphaModFix/>
          </a:blip>
          <a:srcRect l="9107" t="4216" r="1773" b="10422"/>
          <a:stretch/>
        </p:blipFill>
        <p:spPr>
          <a:xfrm>
            <a:off x="4256950" y="0"/>
            <a:ext cx="1055125" cy="1040400"/>
          </a:xfrm>
          <a:prstGeom prst="rect">
            <a:avLst/>
          </a:prstGeom>
          <a:noFill/>
          <a:ln>
            <a:noFill/>
          </a:ln>
        </p:spPr>
      </p:pic>
      <p:sp>
        <p:nvSpPr>
          <p:cNvPr id="199" name="Google Shape;199;p23"/>
          <p:cNvSpPr/>
          <p:nvPr/>
        </p:nvSpPr>
        <p:spPr>
          <a:xfrm flipH="1">
            <a:off x="2249850" y="2712275"/>
            <a:ext cx="2759225" cy="831300"/>
          </a:xfrm>
          <a:prstGeom prst="flowChartInputOutpu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1x1 Object</a:t>
            </a:r>
            <a:endParaRPr sz="2400"/>
          </a:p>
          <a:p>
            <a:pPr marL="0" lvl="0" indent="0" algn="ctr" rtl="0">
              <a:spcBef>
                <a:spcPts val="0"/>
              </a:spcBef>
              <a:spcAft>
                <a:spcPts val="0"/>
              </a:spcAft>
              <a:buNone/>
            </a:pPr>
            <a:r>
              <a:rPr lang="en" sz="2400"/>
              <a:t>Softmax</a:t>
            </a:r>
            <a:endParaRPr sz="2400"/>
          </a:p>
        </p:txBody>
      </p:sp>
      <p:sp>
        <p:nvSpPr>
          <p:cNvPr id="200" name="Google Shape;200;p23"/>
          <p:cNvSpPr/>
          <p:nvPr/>
        </p:nvSpPr>
        <p:spPr>
          <a:xfrm flipH="1">
            <a:off x="4616701" y="2712275"/>
            <a:ext cx="3073800" cy="831300"/>
          </a:xfrm>
          <a:prstGeom prst="flowChartInputOutpu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1x1 Box</a:t>
            </a:r>
            <a:endParaRPr sz="2400"/>
          </a:p>
          <a:p>
            <a:pPr marL="0" lvl="0" indent="0" algn="ctr" rtl="0">
              <a:spcBef>
                <a:spcPts val="0"/>
              </a:spcBef>
              <a:spcAft>
                <a:spcPts val="0"/>
              </a:spcAft>
              <a:buNone/>
            </a:pPr>
            <a:r>
              <a:rPr lang="en" sz="2400"/>
              <a:t>Regression</a:t>
            </a:r>
            <a:endParaRPr sz="2400"/>
          </a:p>
        </p:txBody>
      </p:sp>
      <p:sp>
        <p:nvSpPr>
          <p:cNvPr id="201" name="Google Shape;201;p23"/>
          <p:cNvSpPr/>
          <p:nvPr/>
        </p:nvSpPr>
        <p:spPr>
          <a:xfrm>
            <a:off x="198500" y="2503075"/>
            <a:ext cx="1945200" cy="1040400"/>
          </a:xfrm>
          <a:prstGeom prst="rightArrow">
            <a:avLst>
              <a:gd name="adj1" fmla="val 79008"/>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t>Parallel 1x1</a:t>
            </a:r>
            <a:endParaRPr sz="2000"/>
          </a:p>
          <a:p>
            <a:pPr marL="0" lvl="0" indent="0" algn="l" rtl="0">
              <a:spcBef>
                <a:spcPts val="0"/>
              </a:spcBef>
              <a:spcAft>
                <a:spcPts val="0"/>
              </a:spcAft>
              <a:buNone/>
            </a:pPr>
            <a:r>
              <a:rPr lang="en" sz="2000"/>
              <a:t>FCN layers</a:t>
            </a:r>
            <a:endParaRPr sz="2000"/>
          </a:p>
        </p:txBody>
      </p:sp>
      <p:sp>
        <p:nvSpPr>
          <p:cNvPr id="202" name="Google Shape;202;p23"/>
          <p:cNvSpPr txBox="1"/>
          <p:nvPr/>
        </p:nvSpPr>
        <p:spPr>
          <a:xfrm>
            <a:off x="3952950" y="1676238"/>
            <a:ext cx="1238100" cy="4002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9 features in</a:t>
            </a:r>
            <a:endParaRPr/>
          </a:p>
        </p:txBody>
      </p:sp>
      <p:cxnSp>
        <p:nvCxnSpPr>
          <p:cNvPr id="203" name="Google Shape;203;p23"/>
          <p:cNvCxnSpPr>
            <a:stCxn id="202" idx="2"/>
            <a:endCxn id="199" idx="0"/>
          </p:cNvCxnSpPr>
          <p:nvPr/>
        </p:nvCxnSpPr>
        <p:spPr>
          <a:xfrm flipH="1">
            <a:off x="3353400" y="2076438"/>
            <a:ext cx="1218600" cy="635700"/>
          </a:xfrm>
          <a:prstGeom prst="straightConnector1">
            <a:avLst/>
          </a:prstGeom>
          <a:noFill/>
          <a:ln w="9525" cap="flat" cmpd="sng">
            <a:solidFill>
              <a:schemeClr val="dk2"/>
            </a:solidFill>
            <a:prstDash val="solid"/>
            <a:round/>
            <a:headEnd type="none" w="med" len="med"/>
            <a:tailEnd type="triangle" w="med" len="med"/>
          </a:ln>
        </p:spPr>
      </p:cxnSp>
      <p:cxnSp>
        <p:nvCxnSpPr>
          <p:cNvPr id="204" name="Google Shape;204;p23"/>
          <p:cNvCxnSpPr>
            <a:stCxn id="202" idx="2"/>
            <a:endCxn id="200" idx="0"/>
          </p:cNvCxnSpPr>
          <p:nvPr/>
        </p:nvCxnSpPr>
        <p:spPr>
          <a:xfrm>
            <a:off x="4572000" y="2076438"/>
            <a:ext cx="1274100" cy="635700"/>
          </a:xfrm>
          <a:prstGeom prst="straightConnector1">
            <a:avLst/>
          </a:prstGeom>
          <a:noFill/>
          <a:ln w="9525" cap="flat" cmpd="sng">
            <a:solidFill>
              <a:schemeClr val="dk2"/>
            </a:solidFill>
            <a:prstDash val="solid"/>
            <a:round/>
            <a:headEnd type="none" w="med" len="med"/>
            <a:tailEnd type="triangle" w="med" len="med"/>
          </a:ln>
        </p:spPr>
      </p:cxnSp>
      <p:sp>
        <p:nvSpPr>
          <p:cNvPr id="205" name="Google Shape;205;p23"/>
          <p:cNvSpPr txBox="1"/>
          <p:nvPr/>
        </p:nvSpPr>
        <p:spPr>
          <a:xfrm>
            <a:off x="1181525" y="4157825"/>
            <a:ext cx="1641300" cy="615600"/>
          </a:xfrm>
          <a:prstGeom prst="rect">
            <a:avLst/>
          </a:prstGeom>
          <a:solidFill>
            <a:srgbClr val="EAD1D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2x9 set of “object-</a:t>
            </a:r>
            <a:endParaRPr/>
          </a:p>
          <a:p>
            <a:pPr marL="0" lvl="0" indent="0" algn="l" rtl="0">
              <a:spcBef>
                <a:spcPts val="0"/>
              </a:spcBef>
              <a:spcAft>
                <a:spcPts val="0"/>
              </a:spcAft>
              <a:buNone/>
            </a:pPr>
            <a:r>
              <a:rPr lang="en"/>
              <a:t>ness” scores out</a:t>
            </a:r>
            <a:endParaRPr/>
          </a:p>
        </p:txBody>
      </p:sp>
      <p:sp>
        <p:nvSpPr>
          <p:cNvPr id="206" name="Google Shape;206;p23"/>
          <p:cNvSpPr txBox="1"/>
          <p:nvPr/>
        </p:nvSpPr>
        <p:spPr>
          <a:xfrm>
            <a:off x="4032863" y="4049975"/>
            <a:ext cx="1503300" cy="831300"/>
          </a:xfrm>
          <a:prstGeom prst="rect">
            <a:avLst/>
          </a:prstGeom>
          <a:solidFill>
            <a:srgbClr val="EAD1D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4x9 set of bounding box coordinates out</a:t>
            </a:r>
            <a:endParaRPr/>
          </a:p>
        </p:txBody>
      </p:sp>
      <p:cxnSp>
        <p:nvCxnSpPr>
          <p:cNvPr id="207" name="Google Shape;207;p23"/>
          <p:cNvCxnSpPr>
            <a:stCxn id="199" idx="4"/>
            <a:endCxn id="205" idx="0"/>
          </p:cNvCxnSpPr>
          <p:nvPr/>
        </p:nvCxnSpPr>
        <p:spPr>
          <a:xfrm flipH="1">
            <a:off x="2002263" y="3543575"/>
            <a:ext cx="1627200" cy="614400"/>
          </a:xfrm>
          <a:prstGeom prst="straightConnector1">
            <a:avLst/>
          </a:prstGeom>
          <a:noFill/>
          <a:ln w="9525" cap="flat" cmpd="sng">
            <a:solidFill>
              <a:schemeClr val="dk2"/>
            </a:solidFill>
            <a:prstDash val="solid"/>
            <a:round/>
            <a:headEnd type="none" w="med" len="med"/>
            <a:tailEnd type="triangle" w="med" len="med"/>
          </a:ln>
        </p:spPr>
      </p:cxnSp>
      <p:cxnSp>
        <p:nvCxnSpPr>
          <p:cNvPr id="208" name="Google Shape;208;p23"/>
          <p:cNvCxnSpPr>
            <a:stCxn id="200" idx="4"/>
            <a:endCxn id="206" idx="0"/>
          </p:cNvCxnSpPr>
          <p:nvPr/>
        </p:nvCxnSpPr>
        <p:spPr>
          <a:xfrm flipH="1">
            <a:off x="4784401" y="3543575"/>
            <a:ext cx="1369200" cy="506400"/>
          </a:xfrm>
          <a:prstGeom prst="straightConnector1">
            <a:avLst/>
          </a:prstGeom>
          <a:noFill/>
          <a:ln w="9525" cap="flat" cmpd="sng">
            <a:solidFill>
              <a:schemeClr val="dk2"/>
            </a:solidFill>
            <a:prstDash val="solid"/>
            <a:round/>
            <a:headEnd type="none" w="med" len="med"/>
            <a:tailEnd type="triangle" w="med" len="med"/>
          </a:ln>
        </p:spPr>
      </p:cxnSp>
      <p:sp>
        <p:nvSpPr>
          <p:cNvPr id="209" name="Google Shape;209;p23"/>
          <p:cNvSpPr/>
          <p:nvPr/>
        </p:nvSpPr>
        <p:spPr>
          <a:xfrm>
            <a:off x="5789700" y="493925"/>
            <a:ext cx="3354300" cy="1847700"/>
          </a:xfrm>
          <a:prstGeom prst="wedgeEllipseCallout">
            <a:avLst>
              <a:gd name="adj1" fmla="val -39736"/>
              <a:gd name="adj2" fmla="val 687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Quote from </a:t>
            </a:r>
            <a:r>
              <a:rPr lang="en" sz="700"/>
              <a:t>Weikuan Jia, Yuyu Tiana, Rong Luob, Zhonghua Zhanga, Jian Lianc, Yuanjie Zheng (Detection and segmentation of overlapped fruits based on optimized mask R-CNN application in apple harvesting robot)</a:t>
            </a:r>
            <a:r>
              <a:rPr lang="en"/>
              <a:t> “The application of RPN only makes the extra cost of a two layer network”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311700" y="437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a:latin typeface="Verdana"/>
                <a:ea typeface="Verdana"/>
                <a:cs typeface="Verdana"/>
                <a:sym typeface="Verdana"/>
              </a:rPr>
              <a:t>RoI Align</a:t>
            </a:r>
            <a:endParaRPr sz="2500"/>
          </a:p>
        </p:txBody>
      </p:sp>
      <p:pic>
        <p:nvPicPr>
          <p:cNvPr id="215" name="Google Shape;215;p24"/>
          <p:cNvPicPr preferRelativeResize="0"/>
          <p:nvPr/>
        </p:nvPicPr>
        <p:blipFill rotWithShape="1">
          <a:blip r:embed="rId3">
            <a:alphaModFix/>
          </a:blip>
          <a:srcRect l="9107" t="4216" r="1773" b="10422"/>
          <a:stretch/>
        </p:blipFill>
        <p:spPr>
          <a:xfrm>
            <a:off x="4256950" y="0"/>
            <a:ext cx="1055125" cy="1040400"/>
          </a:xfrm>
          <a:prstGeom prst="rect">
            <a:avLst/>
          </a:prstGeom>
          <a:noFill/>
          <a:ln>
            <a:noFill/>
          </a:ln>
        </p:spPr>
      </p:pic>
      <p:sp>
        <p:nvSpPr>
          <p:cNvPr id="216" name="Google Shape;216;p24"/>
          <p:cNvSpPr/>
          <p:nvPr/>
        </p:nvSpPr>
        <p:spPr>
          <a:xfrm flipH="1">
            <a:off x="311700" y="2107100"/>
            <a:ext cx="2288867" cy="747350"/>
          </a:xfrm>
          <a:prstGeom prst="flowChartInputOutpu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Feature map</a:t>
            </a:r>
            <a:endParaRPr sz="2400"/>
          </a:p>
        </p:txBody>
      </p:sp>
      <p:sp>
        <p:nvSpPr>
          <p:cNvPr id="217" name="Google Shape;217;p24"/>
          <p:cNvSpPr/>
          <p:nvPr/>
        </p:nvSpPr>
        <p:spPr>
          <a:xfrm flipH="1">
            <a:off x="404283" y="4215900"/>
            <a:ext cx="2288867" cy="747350"/>
          </a:xfrm>
          <a:prstGeom prst="flowChartInputOutpu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Region proposal</a:t>
            </a:r>
            <a:endParaRPr sz="2400"/>
          </a:p>
        </p:txBody>
      </p:sp>
      <p:pic>
        <p:nvPicPr>
          <p:cNvPr id="218" name="Google Shape;218;p24"/>
          <p:cNvPicPr preferRelativeResize="0"/>
          <p:nvPr/>
        </p:nvPicPr>
        <p:blipFill>
          <a:blip r:embed="rId4">
            <a:alphaModFix/>
          </a:blip>
          <a:stretch>
            <a:fillRect/>
          </a:stretch>
        </p:blipFill>
        <p:spPr>
          <a:xfrm>
            <a:off x="4628596" y="2407521"/>
            <a:ext cx="4027475" cy="2419175"/>
          </a:xfrm>
          <a:prstGeom prst="rect">
            <a:avLst/>
          </a:prstGeom>
          <a:noFill/>
          <a:ln>
            <a:noFill/>
          </a:ln>
        </p:spPr>
      </p:pic>
      <p:sp>
        <p:nvSpPr>
          <p:cNvPr id="219" name="Google Shape;219;p24"/>
          <p:cNvSpPr/>
          <p:nvPr/>
        </p:nvSpPr>
        <p:spPr>
          <a:xfrm>
            <a:off x="1325800" y="3362638"/>
            <a:ext cx="445800" cy="445800"/>
          </a:xfrm>
          <a:prstGeom prst="flowChartOr">
            <a:avLst/>
          </a:prstGeom>
          <a:solidFill>
            <a:schemeClr val="lt1"/>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24"/>
          <p:cNvCxnSpPr>
            <a:stCxn id="216" idx="4"/>
            <a:endCxn id="219" idx="0"/>
          </p:cNvCxnSpPr>
          <p:nvPr/>
        </p:nvCxnSpPr>
        <p:spPr>
          <a:xfrm>
            <a:off x="1456133" y="2854450"/>
            <a:ext cx="92700" cy="508200"/>
          </a:xfrm>
          <a:prstGeom prst="straightConnector1">
            <a:avLst/>
          </a:prstGeom>
          <a:noFill/>
          <a:ln w="19050" cap="flat" cmpd="sng">
            <a:solidFill>
              <a:schemeClr val="dk2"/>
            </a:solidFill>
            <a:prstDash val="solid"/>
            <a:round/>
            <a:headEnd type="none" w="med" len="med"/>
            <a:tailEnd type="triangle" w="med" len="med"/>
          </a:ln>
        </p:spPr>
      </p:cxnSp>
      <p:cxnSp>
        <p:nvCxnSpPr>
          <p:cNvPr id="221" name="Google Shape;221;p24"/>
          <p:cNvCxnSpPr>
            <a:stCxn id="217" idx="0"/>
            <a:endCxn id="219" idx="4"/>
          </p:cNvCxnSpPr>
          <p:nvPr/>
        </p:nvCxnSpPr>
        <p:spPr>
          <a:xfrm rot="10800000" flipH="1">
            <a:off x="1319830" y="3808500"/>
            <a:ext cx="228900" cy="407400"/>
          </a:xfrm>
          <a:prstGeom prst="straightConnector1">
            <a:avLst/>
          </a:prstGeom>
          <a:noFill/>
          <a:ln w="19050" cap="flat" cmpd="sng">
            <a:solidFill>
              <a:schemeClr val="dk2"/>
            </a:solidFill>
            <a:prstDash val="solid"/>
            <a:round/>
            <a:headEnd type="none" w="med" len="med"/>
            <a:tailEnd type="triangle" w="med" len="med"/>
          </a:ln>
        </p:spPr>
      </p:cxnSp>
      <p:cxnSp>
        <p:nvCxnSpPr>
          <p:cNvPr id="222" name="Google Shape;222;p24"/>
          <p:cNvCxnSpPr>
            <a:stCxn id="219" idx="6"/>
          </p:cNvCxnSpPr>
          <p:nvPr/>
        </p:nvCxnSpPr>
        <p:spPr>
          <a:xfrm>
            <a:off x="1771600" y="3585538"/>
            <a:ext cx="3546000" cy="240000"/>
          </a:xfrm>
          <a:prstGeom prst="straightConnector1">
            <a:avLst/>
          </a:prstGeom>
          <a:noFill/>
          <a:ln w="19050" cap="flat" cmpd="sng">
            <a:solidFill>
              <a:schemeClr val="dk2"/>
            </a:solidFill>
            <a:prstDash val="solid"/>
            <a:round/>
            <a:headEnd type="none" w="med" len="med"/>
            <a:tailEnd type="triangle" w="med" len="med"/>
          </a:ln>
        </p:spPr>
      </p:cxnSp>
      <p:sp>
        <p:nvSpPr>
          <p:cNvPr id="223" name="Google Shape;223;p24"/>
          <p:cNvSpPr/>
          <p:nvPr/>
        </p:nvSpPr>
        <p:spPr>
          <a:xfrm>
            <a:off x="2486950" y="1264163"/>
            <a:ext cx="2289000" cy="1040400"/>
          </a:xfrm>
          <a:prstGeom prst="wedgeRoundRectCallout">
            <a:avLst>
              <a:gd name="adj1" fmla="val 44547"/>
              <a:gd name="adj2" fmla="val 8842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Original image pixel grid</a:t>
            </a:r>
            <a:endParaRPr sz="2400"/>
          </a:p>
        </p:txBody>
      </p:sp>
      <p:sp>
        <p:nvSpPr>
          <p:cNvPr id="224" name="Google Shape;224;p24"/>
          <p:cNvSpPr txBox="1"/>
          <p:nvPr/>
        </p:nvSpPr>
        <p:spPr>
          <a:xfrm>
            <a:off x="5393475" y="583775"/>
            <a:ext cx="3704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Scale and translate feature map w/region proposals to fit the original image’s pixel grid.</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311700" y="437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 Mask</a:t>
            </a:r>
            <a:endParaRPr/>
          </a:p>
        </p:txBody>
      </p:sp>
      <p:pic>
        <p:nvPicPr>
          <p:cNvPr id="230" name="Google Shape;230;p25"/>
          <p:cNvPicPr preferRelativeResize="0"/>
          <p:nvPr/>
        </p:nvPicPr>
        <p:blipFill rotWithShape="1">
          <a:blip r:embed="rId3">
            <a:alphaModFix/>
          </a:blip>
          <a:srcRect l="9107" t="4216" r="1773" b="10422"/>
          <a:stretch/>
        </p:blipFill>
        <p:spPr>
          <a:xfrm>
            <a:off x="4256950" y="0"/>
            <a:ext cx="1055125" cy="1040400"/>
          </a:xfrm>
          <a:prstGeom prst="rect">
            <a:avLst/>
          </a:prstGeom>
          <a:noFill/>
          <a:ln>
            <a:noFill/>
          </a:ln>
        </p:spPr>
      </p:pic>
      <p:pic>
        <p:nvPicPr>
          <p:cNvPr id="231" name="Google Shape;231;p25"/>
          <p:cNvPicPr preferRelativeResize="0"/>
          <p:nvPr/>
        </p:nvPicPr>
        <p:blipFill>
          <a:blip r:embed="rId4">
            <a:alphaModFix/>
          </a:blip>
          <a:stretch>
            <a:fillRect/>
          </a:stretch>
        </p:blipFill>
        <p:spPr>
          <a:xfrm>
            <a:off x="481013" y="3063850"/>
            <a:ext cx="8181975" cy="2038350"/>
          </a:xfrm>
          <a:prstGeom prst="rect">
            <a:avLst/>
          </a:prstGeom>
          <a:noFill/>
          <a:ln>
            <a:noFill/>
          </a:ln>
        </p:spPr>
      </p:pic>
      <p:sp>
        <p:nvSpPr>
          <p:cNvPr id="232" name="Google Shape;232;p25"/>
          <p:cNvSpPr/>
          <p:nvPr/>
        </p:nvSpPr>
        <p:spPr>
          <a:xfrm flipH="1">
            <a:off x="1792375" y="1774938"/>
            <a:ext cx="2050150" cy="747350"/>
          </a:xfrm>
          <a:prstGeom prst="flowChartInputOutpu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Aligned RoI</a:t>
            </a:r>
            <a:endParaRPr sz="2400"/>
          </a:p>
        </p:txBody>
      </p:sp>
      <p:sp>
        <p:nvSpPr>
          <p:cNvPr id="233" name="Google Shape;233;p25"/>
          <p:cNvSpPr/>
          <p:nvPr/>
        </p:nvSpPr>
        <p:spPr>
          <a:xfrm flipH="1">
            <a:off x="4814950" y="1824425"/>
            <a:ext cx="2455750" cy="747350"/>
          </a:xfrm>
          <a:prstGeom prst="flowChartInputOutpu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FCN</a:t>
            </a:r>
            <a:endParaRPr sz="2400"/>
          </a:p>
          <a:p>
            <a:pPr marL="0" lvl="0" indent="0" algn="ctr" rtl="0">
              <a:spcBef>
                <a:spcPts val="0"/>
              </a:spcBef>
              <a:spcAft>
                <a:spcPts val="0"/>
              </a:spcAft>
              <a:buNone/>
            </a:pPr>
            <a:r>
              <a:rPr lang="en" sz="2400"/>
              <a:t>1x1 Conv</a:t>
            </a:r>
            <a:endParaRPr sz="2400"/>
          </a:p>
        </p:txBody>
      </p:sp>
      <p:cxnSp>
        <p:nvCxnSpPr>
          <p:cNvPr id="234" name="Google Shape;234;p25"/>
          <p:cNvCxnSpPr>
            <a:stCxn id="232" idx="2"/>
            <a:endCxn id="233" idx="5"/>
          </p:cNvCxnSpPr>
          <p:nvPr/>
        </p:nvCxnSpPr>
        <p:spPr>
          <a:xfrm>
            <a:off x="3637510" y="2148613"/>
            <a:ext cx="1422900" cy="49500"/>
          </a:xfrm>
          <a:prstGeom prst="straightConnector1">
            <a:avLst/>
          </a:prstGeom>
          <a:noFill/>
          <a:ln w="28575" cap="flat" cmpd="sng">
            <a:solidFill>
              <a:schemeClr val="dk1"/>
            </a:solidFill>
            <a:prstDash val="solid"/>
            <a:round/>
            <a:headEnd type="none" w="med" len="med"/>
            <a:tailEnd type="triangle" w="med" len="med"/>
          </a:ln>
        </p:spPr>
      </p:cxnSp>
      <p:cxnSp>
        <p:nvCxnSpPr>
          <p:cNvPr id="235" name="Google Shape;235;p25"/>
          <p:cNvCxnSpPr>
            <a:stCxn id="233" idx="3"/>
          </p:cNvCxnSpPr>
          <p:nvPr/>
        </p:nvCxnSpPr>
        <p:spPr>
          <a:xfrm>
            <a:off x="6288400" y="2571775"/>
            <a:ext cx="580500" cy="12441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6"/>
          <p:cNvPicPr preferRelativeResize="0"/>
          <p:nvPr/>
        </p:nvPicPr>
        <p:blipFill>
          <a:blip r:embed="rId3">
            <a:alphaModFix/>
          </a:blip>
          <a:stretch>
            <a:fillRect/>
          </a:stretch>
        </p:blipFill>
        <p:spPr>
          <a:xfrm>
            <a:off x="4455251" y="2122500"/>
            <a:ext cx="4249700" cy="2918125"/>
          </a:xfrm>
          <a:prstGeom prst="rect">
            <a:avLst/>
          </a:prstGeom>
          <a:noFill/>
          <a:ln>
            <a:noFill/>
          </a:ln>
        </p:spPr>
      </p:pic>
      <p:sp>
        <p:nvSpPr>
          <p:cNvPr id="241" name="Google Shape;241;p26"/>
          <p:cNvSpPr txBox="1">
            <a:spLocks noGrp="1"/>
          </p:cNvSpPr>
          <p:nvPr>
            <p:ph type="title"/>
          </p:nvPr>
        </p:nvSpPr>
        <p:spPr>
          <a:xfrm>
            <a:off x="311700" y="437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 Mask</a:t>
            </a:r>
            <a:endParaRPr/>
          </a:p>
          <a:p>
            <a:pPr marL="0" lvl="0" indent="0" algn="l" rtl="0">
              <a:spcBef>
                <a:spcPts val="0"/>
              </a:spcBef>
              <a:spcAft>
                <a:spcPts val="0"/>
              </a:spcAft>
              <a:buNone/>
            </a:pPr>
            <a:r>
              <a:rPr lang="en"/>
              <a:t>Features</a:t>
            </a:r>
            <a:endParaRPr/>
          </a:p>
        </p:txBody>
      </p:sp>
      <p:pic>
        <p:nvPicPr>
          <p:cNvPr id="242" name="Google Shape;242;p26"/>
          <p:cNvPicPr preferRelativeResize="0"/>
          <p:nvPr/>
        </p:nvPicPr>
        <p:blipFill rotWithShape="1">
          <a:blip r:embed="rId4">
            <a:alphaModFix/>
          </a:blip>
          <a:srcRect l="9107" t="4216" r="1773" b="10422"/>
          <a:stretch/>
        </p:blipFill>
        <p:spPr>
          <a:xfrm>
            <a:off x="4256950" y="0"/>
            <a:ext cx="1055125" cy="1040400"/>
          </a:xfrm>
          <a:prstGeom prst="rect">
            <a:avLst/>
          </a:prstGeom>
          <a:noFill/>
          <a:ln>
            <a:noFill/>
          </a:ln>
        </p:spPr>
      </p:pic>
      <p:sp>
        <p:nvSpPr>
          <p:cNvPr id="243" name="Google Shape;243;p26"/>
          <p:cNvSpPr/>
          <p:nvPr/>
        </p:nvSpPr>
        <p:spPr>
          <a:xfrm flipH="1">
            <a:off x="378950" y="2051750"/>
            <a:ext cx="2455750" cy="747350"/>
          </a:xfrm>
          <a:prstGeom prst="flowChartInputOutpu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FCN</a:t>
            </a:r>
            <a:endParaRPr sz="2400"/>
          </a:p>
          <a:p>
            <a:pPr marL="0" lvl="0" indent="0" algn="ctr" rtl="0">
              <a:spcBef>
                <a:spcPts val="0"/>
              </a:spcBef>
              <a:spcAft>
                <a:spcPts val="0"/>
              </a:spcAft>
              <a:buNone/>
            </a:pPr>
            <a:r>
              <a:rPr lang="en" sz="2400"/>
              <a:t>1x1 Conv</a:t>
            </a:r>
            <a:endParaRPr sz="2400"/>
          </a:p>
        </p:txBody>
      </p:sp>
      <p:sp>
        <p:nvSpPr>
          <p:cNvPr id="244" name="Google Shape;244;p26"/>
          <p:cNvSpPr/>
          <p:nvPr/>
        </p:nvSpPr>
        <p:spPr>
          <a:xfrm>
            <a:off x="5592000" y="728725"/>
            <a:ext cx="3240300" cy="1139100"/>
          </a:xfrm>
          <a:prstGeom prst="wedgeRoundRectCallout">
            <a:avLst>
              <a:gd name="adj1" fmla="val -28251"/>
              <a:gd name="adj2" fmla="val 10900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According to </a:t>
            </a:r>
            <a:r>
              <a:rPr lang="en" sz="700"/>
              <a:t>Jonathan Long, Evan Shelhamer, Trevor Darrell</a:t>
            </a:r>
            <a:r>
              <a:rPr lang="en"/>
              <a:t> in the paper </a:t>
            </a:r>
            <a:r>
              <a:rPr lang="en" sz="700"/>
              <a:t>Fully Convolutional Networks for Semantic Segmentation</a:t>
            </a:r>
            <a:r>
              <a:rPr lang="en"/>
              <a:t>, they gave the structure of the FCN as:</a:t>
            </a:r>
            <a:endParaRPr/>
          </a:p>
        </p:txBody>
      </p:sp>
      <p:sp>
        <p:nvSpPr>
          <p:cNvPr id="245" name="Google Shape;245;p26"/>
          <p:cNvSpPr txBox="1"/>
          <p:nvPr/>
        </p:nvSpPr>
        <p:spPr>
          <a:xfrm>
            <a:off x="459875" y="3381825"/>
            <a:ext cx="2992800" cy="1046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rPr>
              <a:t>In </a:t>
            </a:r>
            <a:r>
              <a:rPr lang="en" sz="700">
                <a:solidFill>
                  <a:schemeClr val="dk1"/>
                </a:solidFill>
              </a:rPr>
              <a:t>Weikuan Jia, Yuyu Tiana, Rong Luob, Zhonghua Zhanga, Jian Lianc, Yuanjie Zheng (Detection and segmentation of overlapped fruits based on optimized mask R-CNN application in apple harvesting robot)</a:t>
            </a:r>
            <a:r>
              <a:rPr lang="en">
                <a:solidFill>
                  <a:schemeClr val="dk1"/>
                </a:solidFill>
              </a:rPr>
              <a:t>, the structure of the FCN for the Object Mask is not given.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7"/>
          <p:cNvPicPr preferRelativeResize="0"/>
          <p:nvPr/>
        </p:nvPicPr>
        <p:blipFill rotWithShape="1">
          <a:blip r:embed="rId3">
            <a:alphaModFix/>
          </a:blip>
          <a:srcRect b="7995"/>
          <a:stretch/>
        </p:blipFill>
        <p:spPr>
          <a:xfrm>
            <a:off x="7096025" y="3078050"/>
            <a:ext cx="1983075" cy="1964850"/>
          </a:xfrm>
          <a:prstGeom prst="rect">
            <a:avLst/>
          </a:prstGeom>
          <a:noFill/>
          <a:ln>
            <a:noFill/>
          </a:ln>
        </p:spPr>
      </p:pic>
      <p:sp>
        <p:nvSpPr>
          <p:cNvPr id="251" name="Google Shape;251;p27"/>
          <p:cNvSpPr txBox="1">
            <a:spLocks noGrp="1"/>
          </p:cNvSpPr>
          <p:nvPr>
            <p:ph type="title"/>
          </p:nvPr>
        </p:nvSpPr>
        <p:spPr>
          <a:xfrm>
            <a:off x="311700" y="437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Critique</a:t>
            </a:r>
            <a:endParaRPr/>
          </a:p>
        </p:txBody>
      </p:sp>
      <p:sp>
        <p:nvSpPr>
          <p:cNvPr id="252" name="Google Shape;252;p27"/>
          <p:cNvSpPr txBox="1">
            <a:spLocks noGrp="1"/>
          </p:cNvSpPr>
          <p:nvPr>
            <p:ph type="body" idx="1"/>
          </p:nvPr>
        </p:nvSpPr>
        <p:spPr>
          <a:xfrm>
            <a:off x="99175" y="1636275"/>
            <a:ext cx="5212800" cy="303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chemeClr val="dk1"/>
                </a:solidFill>
              </a:rPr>
              <a:t>Requires curated images with RoIs which are masked.</a:t>
            </a:r>
            <a:endParaRPr sz="2400">
              <a:solidFill>
                <a:schemeClr val="dk1"/>
              </a:solidFill>
            </a:endParaRPr>
          </a:p>
          <a:p>
            <a:pPr marL="0" lvl="0" indent="0" algn="l" rtl="0">
              <a:spcBef>
                <a:spcPts val="1200"/>
              </a:spcBef>
              <a:spcAft>
                <a:spcPts val="0"/>
              </a:spcAft>
              <a:buNone/>
            </a:pPr>
            <a:endParaRPr sz="2400">
              <a:solidFill>
                <a:schemeClr val="dk1"/>
              </a:solidFill>
            </a:endParaRPr>
          </a:p>
          <a:p>
            <a:pPr marL="0" lvl="0" indent="0" algn="l" rtl="0">
              <a:spcBef>
                <a:spcPts val="1200"/>
              </a:spcBef>
              <a:spcAft>
                <a:spcPts val="0"/>
              </a:spcAft>
              <a:buNone/>
            </a:pPr>
            <a:r>
              <a:rPr lang="en" sz="2400">
                <a:solidFill>
                  <a:schemeClr val="dk1"/>
                </a:solidFill>
              </a:rPr>
              <a:t>Different fruits require training with images of those particular fruits.</a:t>
            </a:r>
            <a:endParaRPr sz="2400">
              <a:solidFill>
                <a:schemeClr val="dk1"/>
              </a:solidFill>
            </a:endParaRPr>
          </a:p>
          <a:p>
            <a:pPr marL="0" lvl="0" indent="0" algn="l" rtl="0">
              <a:spcBef>
                <a:spcPts val="1200"/>
              </a:spcBef>
              <a:spcAft>
                <a:spcPts val="1200"/>
              </a:spcAft>
              <a:buNone/>
            </a:pPr>
            <a:endParaRPr>
              <a:solidFill>
                <a:schemeClr val="dk1"/>
              </a:solidFill>
            </a:endParaRPr>
          </a:p>
        </p:txBody>
      </p:sp>
      <p:pic>
        <p:nvPicPr>
          <p:cNvPr id="253" name="Google Shape;253;p27"/>
          <p:cNvPicPr preferRelativeResize="0"/>
          <p:nvPr/>
        </p:nvPicPr>
        <p:blipFill rotWithShape="1">
          <a:blip r:embed="rId4">
            <a:alphaModFix/>
          </a:blip>
          <a:srcRect l="9107" t="4216" r="1773" b="10422"/>
          <a:stretch/>
        </p:blipFill>
        <p:spPr>
          <a:xfrm>
            <a:off x="4256950" y="0"/>
            <a:ext cx="1055125" cy="1040400"/>
          </a:xfrm>
          <a:prstGeom prst="rect">
            <a:avLst/>
          </a:prstGeom>
          <a:noFill/>
          <a:ln>
            <a:noFill/>
          </a:ln>
        </p:spPr>
      </p:pic>
      <p:pic>
        <p:nvPicPr>
          <p:cNvPr id="254" name="Google Shape;254;p27"/>
          <p:cNvPicPr preferRelativeResize="0"/>
          <p:nvPr/>
        </p:nvPicPr>
        <p:blipFill rotWithShape="1">
          <a:blip r:embed="rId5">
            <a:alphaModFix/>
          </a:blip>
          <a:srcRect l="39953" t="26769" r="3011" b="2503"/>
          <a:stretch/>
        </p:blipFill>
        <p:spPr>
          <a:xfrm>
            <a:off x="5899050" y="744375"/>
            <a:ext cx="2897501" cy="2095855"/>
          </a:xfrm>
          <a:prstGeom prst="rect">
            <a:avLst/>
          </a:prstGeom>
          <a:noFill/>
          <a:ln>
            <a:noFill/>
          </a:ln>
        </p:spPr>
      </p:pic>
      <p:pic>
        <p:nvPicPr>
          <p:cNvPr id="255" name="Google Shape;255;p27"/>
          <p:cNvPicPr preferRelativeResize="0"/>
          <p:nvPr/>
        </p:nvPicPr>
        <p:blipFill rotWithShape="1">
          <a:blip r:embed="rId6">
            <a:alphaModFix/>
          </a:blip>
          <a:srcRect l="19282" t="18288" r="24385" b="17040"/>
          <a:stretch/>
        </p:blipFill>
        <p:spPr>
          <a:xfrm>
            <a:off x="5899050" y="3054576"/>
            <a:ext cx="1752525" cy="2011802"/>
          </a:xfrm>
          <a:prstGeom prst="rect">
            <a:avLst/>
          </a:prstGeom>
          <a:noFill/>
          <a:ln>
            <a:noFill/>
          </a:ln>
        </p:spPr>
      </p:pic>
      <p:cxnSp>
        <p:nvCxnSpPr>
          <p:cNvPr id="256" name="Google Shape;256;p27"/>
          <p:cNvCxnSpPr/>
          <p:nvPr/>
        </p:nvCxnSpPr>
        <p:spPr>
          <a:xfrm>
            <a:off x="274950" y="2932800"/>
            <a:ext cx="857700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8"/>
          <p:cNvSpPr txBox="1">
            <a:spLocks noGrp="1"/>
          </p:cNvSpPr>
          <p:nvPr>
            <p:ph type="title"/>
          </p:nvPr>
        </p:nvSpPr>
        <p:spPr>
          <a:xfrm>
            <a:off x="311700" y="513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Wind Power Prediction based on CNN</a:t>
            </a:r>
            <a:endParaRPr/>
          </a:p>
        </p:txBody>
      </p:sp>
      <p:sp>
        <p:nvSpPr>
          <p:cNvPr id="262" name="Google Shape;262;p28"/>
          <p:cNvSpPr/>
          <p:nvPr/>
        </p:nvSpPr>
        <p:spPr>
          <a:xfrm>
            <a:off x="7410400" y="223100"/>
            <a:ext cx="1247700"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WPP w/CNN</a:t>
            </a:r>
            <a:endParaRPr b="1"/>
          </a:p>
        </p:txBody>
      </p:sp>
      <p:sp>
        <p:nvSpPr>
          <p:cNvPr id="263" name="Google Shape;263;p28"/>
          <p:cNvSpPr txBox="1"/>
          <p:nvPr/>
        </p:nvSpPr>
        <p:spPr>
          <a:xfrm>
            <a:off x="337200" y="1169625"/>
            <a:ext cx="8338800" cy="3702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u="sng">
                <a:solidFill>
                  <a:srgbClr val="000000"/>
                </a:solidFill>
              </a:rPr>
              <a:t>Problem Specification:</a:t>
            </a:r>
            <a:endParaRPr sz="1800" u="sng">
              <a:solidFill>
                <a:srgbClr val="000000"/>
              </a:solidFill>
            </a:endParaRPr>
          </a:p>
          <a:p>
            <a:pPr marL="0" lvl="0" indent="0" algn="just" rtl="0">
              <a:spcBef>
                <a:spcPts val="0"/>
              </a:spcBef>
              <a:spcAft>
                <a:spcPts val="0"/>
              </a:spcAft>
              <a:buNone/>
            </a:pPr>
            <a:endParaRPr sz="1800">
              <a:solidFill>
                <a:srgbClr val="000000"/>
              </a:solidFill>
            </a:endParaRPr>
          </a:p>
          <a:p>
            <a:pPr marL="457200" lvl="0" indent="-342900" algn="just" rtl="0">
              <a:spcBef>
                <a:spcPts val="0"/>
              </a:spcBef>
              <a:spcAft>
                <a:spcPts val="0"/>
              </a:spcAft>
              <a:buClr>
                <a:srgbClr val="000000"/>
              </a:buClr>
              <a:buSzPts val="1800"/>
              <a:buChar char="●"/>
            </a:pPr>
            <a:r>
              <a:rPr lang="en" sz="1800"/>
              <a:t>Uncertain power output due to meteorological condition.</a:t>
            </a:r>
            <a:endParaRPr sz="1800"/>
          </a:p>
          <a:p>
            <a:pPr marL="457200" lvl="0" indent="-342900" algn="just" rtl="0">
              <a:spcBef>
                <a:spcPts val="1000"/>
              </a:spcBef>
              <a:spcAft>
                <a:spcPts val="0"/>
              </a:spcAft>
              <a:buClr>
                <a:srgbClr val="595959"/>
              </a:buClr>
              <a:buSzPts val="1800"/>
              <a:buChar char="●"/>
            </a:pPr>
            <a:r>
              <a:rPr lang="en" sz="1800"/>
              <a:t>Irregularities in power system operation. </a:t>
            </a:r>
            <a:endParaRPr sz="1800"/>
          </a:p>
          <a:p>
            <a:pPr marL="457200" lvl="0" indent="-342900" algn="just" rtl="0">
              <a:spcBef>
                <a:spcPts val="1000"/>
              </a:spcBef>
              <a:spcAft>
                <a:spcPts val="0"/>
              </a:spcAft>
              <a:buClr>
                <a:srgbClr val="595959"/>
              </a:buClr>
              <a:buSzPts val="1800"/>
              <a:buChar char="●"/>
            </a:pPr>
            <a:r>
              <a:rPr lang="en" sz="1800"/>
              <a:t>Quality of power supply is impacted </a:t>
            </a:r>
            <a:endParaRPr sz="1800"/>
          </a:p>
          <a:p>
            <a:pPr marL="0" lvl="0" indent="0" algn="just" rtl="0">
              <a:spcBef>
                <a:spcPts val="1000"/>
              </a:spcBef>
              <a:spcAft>
                <a:spcPts val="0"/>
              </a:spcAft>
              <a:buNone/>
            </a:pPr>
            <a:endParaRPr sz="1800"/>
          </a:p>
          <a:p>
            <a:pPr marL="0" lvl="0" indent="0" algn="just" rtl="0">
              <a:spcBef>
                <a:spcPts val="1000"/>
              </a:spcBef>
              <a:spcAft>
                <a:spcPts val="0"/>
              </a:spcAft>
              <a:buNone/>
            </a:pPr>
            <a:r>
              <a:rPr lang="en" sz="1800" u="sng">
                <a:solidFill>
                  <a:srgbClr val="000000"/>
                </a:solidFill>
              </a:rPr>
              <a:t>Proposed solution:</a:t>
            </a:r>
            <a:endParaRPr sz="1800" u="sng"/>
          </a:p>
          <a:p>
            <a:pPr marL="457200" lvl="0" indent="-342900" algn="just" rtl="0">
              <a:spcBef>
                <a:spcPts val="1000"/>
              </a:spcBef>
              <a:spcAft>
                <a:spcPts val="0"/>
              </a:spcAft>
              <a:buClr>
                <a:schemeClr val="dk1"/>
              </a:buClr>
              <a:buSzPts val="1800"/>
              <a:buChar char="●"/>
            </a:pPr>
            <a:r>
              <a:rPr lang="en" sz="1800">
                <a:solidFill>
                  <a:schemeClr val="dk1"/>
                </a:solidFill>
              </a:rPr>
              <a:t>Consider discrete power data samples as signals.</a:t>
            </a:r>
            <a:endParaRPr sz="1800">
              <a:solidFill>
                <a:schemeClr val="dk1"/>
              </a:solidFill>
            </a:endParaRPr>
          </a:p>
          <a:p>
            <a:pPr marL="457200" lvl="0" indent="-342900" algn="just" rtl="0">
              <a:spcBef>
                <a:spcPts val="1000"/>
              </a:spcBef>
              <a:spcAft>
                <a:spcPts val="1000"/>
              </a:spcAft>
              <a:buClr>
                <a:schemeClr val="dk1"/>
              </a:buClr>
              <a:buSzPts val="1800"/>
              <a:buChar char="●"/>
            </a:pPr>
            <a:r>
              <a:rPr lang="en" sz="1800">
                <a:solidFill>
                  <a:schemeClr val="dk1"/>
                </a:solidFill>
              </a:rPr>
              <a:t>Predict short term Wind Power prediction based on CNN and Hybrid Model</a:t>
            </a:r>
            <a:endParaRPr sz="17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9"/>
          <p:cNvSpPr txBox="1">
            <a:spLocks noGrp="1"/>
          </p:cNvSpPr>
          <p:nvPr>
            <p:ph type="title"/>
          </p:nvPr>
        </p:nvSpPr>
        <p:spPr>
          <a:xfrm>
            <a:off x="311700" y="579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Training Approach for WPP w/CNN</a:t>
            </a:r>
            <a:endParaRPr/>
          </a:p>
        </p:txBody>
      </p:sp>
      <p:pic>
        <p:nvPicPr>
          <p:cNvPr id="269" name="Google Shape;269;p29"/>
          <p:cNvPicPr preferRelativeResize="0"/>
          <p:nvPr/>
        </p:nvPicPr>
        <p:blipFill>
          <a:blip r:embed="rId3">
            <a:alphaModFix/>
          </a:blip>
          <a:stretch>
            <a:fillRect/>
          </a:stretch>
        </p:blipFill>
        <p:spPr>
          <a:xfrm>
            <a:off x="1811731" y="3251225"/>
            <a:ext cx="7132944" cy="1422006"/>
          </a:xfrm>
          <a:prstGeom prst="rect">
            <a:avLst/>
          </a:prstGeom>
          <a:noFill/>
          <a:ln>
            <a:noFill/>
          </a:ln>
        </p:spPr>
      </p:pic>
      <p:sp>
        <p:nvSpPr>
          <p:cNvPr id="270" name="Google Shape;270;p29"/>
          <p:cNvSpPr/>
          <p:nvPr/>
        </p:nvSpPr>
        <p:spPr>
          <a:xfrm>
            <a:off x="7410400" y="223100"/>
            <a:ext cx="1247700"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WPP w/CNN</a:t>
            </a:r>
            <a:endParaRPr b="1"/>
          </a:p>
        </p:txBody>
      </p:sp>
      <p:pic>
        <p:nvPicPr>
          <p:cNvPr id="271" name="Google Shape;271;p29"/>
          <p:cNvPicPr preferRelativeResize="0"/>
          <p:nvPr/>
        </p:nvPicPr>
        <p:blipFill>
          <a:blip r:embed="rId4">
            <a:alphaModFix/>
          </a:blip>
          <a:stretch>
            <a:fillRect/>
          </a:stretch>
        </p:blipFill>
        <p:spPr>
          <a:xfrm>
            <a:off x="424075" y="3474373"/>
            <a:ext cx="1527875" cy="1448052"/>
          </a:xfrm>
          <a:prstGeom prst="rect">
            <a:avLst/>
          </a:prstGeom>
          <a:noFill/>
          <a:ln>
            <a:noFill/>
          </a:ln>
        </p:spPr>
      </p:pic>
      <p:sp>
        <p:nvSpPr>
          <p:cNvPr id="272" name="Google Shape;272;p29"/>
          <p:cNvSpPr/>
          <p:nvPr/>
        </p:nvSpPr>
        <p:spPr>
          <a:xfrm>
            <a:off x="449025" y="1666800"/>
            <a:ext cx="3173100" cy="45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Input Layer </a:t>
            </a:r>
            <a:endParaRPr/>
          </a:p>
        </p:txBody>
      </p:sp>
      <p:sp>
        <p:nvSpPr>
          <p:cNvPr id="273" name="Google Shape;273;p29"/>
          <p:cNvSpPr/>
          <p:nvPr/>
        </p:nvSpPr>
        <p:spPr>
          <a:xfrm>
            <a:off x="271675" y="1591350"/>
            <a:ext cx="5976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74" name="Google Shape;274;p29"/>
          <p:cNvSpPr/>
          <p:nvPr/>
        </p:nvSpPr>
        <p:spPr>
          <a:xfrm>
            <a:off x="3192225" y="1666800"/>
            <a:ext cx="3071100" cy="45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Hidden Layer </a:t>
            </a:r>
            <a:endParaRPr/>
          </a:p>
        </p:txBody>
      </p:sp>
      <p:sp>
        <p:nvSpPr>
          <p:cNvPr id="275" name="Google Shape;275;p29"/>
          <p:cNvSpPr/>
          <p:nvPr/>
        </p:nvSpPr>
        <p:spPr>
          <a:xfrm>
            <a:off x="3014875" y="1591350"/>
            <a:ext cx="5976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76" name="Google Shape;276;p29"/>
          <p:cNvSpPr/>
          <p:nvPr/>
        </p:nvSpPr>
        <p:spPr>
          <a:xfrm>
            <a:off x="6087825" y="1666800"/>
            <a:ext cx="2858700" cy="45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Output Layer </a:t>
            </a:r>
            <a:endParaRPr/>
          </a:p>
        </p:txBody>
      </p:sp>
      <p:sp>
        <p:nvSpPr>
          <p:cNvPr id="277" name="Google Shape;277;p29"/>
          <p:cNvSpPr/>
          <p:nvPr/>
        </p:nvSpPr>
        <p:spPr>
          <a:xfrm>
            <a:off x="5910475" y="1591350"/>
            <a:ext cx="5976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78" name="Google Shape;278;p29"/>
          <p:cNvSpPr txBox="1"/>
          <p:nvPr/>
        </p:nvSpPr>
        <p:spPr>
          <a:xfrm>
            <a:off x="311700" y="107627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Basic CNN Structure</a:t>
            </a:r>
            <a:endParaRPr sz="1800">
              <a:solidFill>
                <a:schemeClr val="dk1"/>
              </a:solidFill>
            </a:endParaRPr>
          </a:p>
        </p:txBody>
      </p:sp>
      <p:sp>
        <p:nvSpPr>
          <p:cNvPr id="279" name="Google Shape;279;p29"/>
          <p:cNvSpPr/>
          <p:nvPr/>
        </p:nvSpPr>
        <p:spPr>
          <a:xfrm>
            <a:off x="424075" y="2209525"/>
            <a:ext cx="2768400" cy="9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Historical Power Data</a:t>
            </a:r>
            <a:endParaRPr/>
          </a:p>
        </p:txBody>
      </p:sp>
      <p:sp>
        <p:nvSpPr>
          <p:cNvPr id="280" name="Google Shape;280;p29"/>
          <p:cNvSpPr/>
          <p:nvPr/>
        </p:nvSpPr>
        <p:spPr>
          <a:xfrm>
            <a:off x="3321925" y="2209525"/>
            <a:ext cx="2858700" cy="92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Convolution</a:t>
            </a:r>
            <a:endParaRPr dirty="0"/>
          </a:p>
          <a:p>
            <a:pPr marL="0" lvl="0" indent="0" algn="l" rtl="0">
              <a:spcBef>
                <a:spcPts val="0"/>
              </a:spcBef>
              <a:spcAft>
                <a:spcPts val="0"/>
              </a:spcAft>
              <a:buNone/>
            </a:pPr>
            <a:r>
              <a:rPr lang="en" dirty="0"/>
              <a:t>Pooling</a:t>
            </a:r>
            <a:endParaRPr dirty="0"/>
          </a:p>
          <a:p>
            <a:pPr marL="0" lvl="0" indent="0" algn="l" rtl="0">
              <a:spcBef>
                <a:spcPts val="0"/>
              </a:spcBef>
              <a:spcAft>
                <a:spcPts val="0"/>
              </a:spcAft>
              <a:buNone/>
            </a:pPr>
            <a:r>
              <a:rPr lang="en" dirty="0"/>
              <a:t>Fully Connected</a:t>
            </a:r>
            <a:endParaRPr dirty="0"/>
          </a:p>
        </p:txBody>
      </p:sp>
      <p:sp>
        <p:nvSpPr>
          <p:cNvPr id="281" name="Google Shape;281;p29"/>
          <p:cNvSpPr/>
          <p:nvPr/>
        </p:nvSpPr>
        <p:spPr>
          <a:xfrm>
            <a:off x="6282625" y="2209525"/>
            <a:ext cx="2649000" cy="92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BP algorithm </a:t>
            </a:r>
            <a:endParaRPr/>
          </a:p>
          <a:p>
            <a:pPr marL="0" lvl="0" indent="0" algn="l" rtl="0">
              <a:spcBef>
                <a:spcPts val="0"/>
              </a:spcBef>
              <a:spcAft>
                <a:spcPts val="0"/>
              </a:spcAft>
              <a:buNone/>
            </a:pPr>
            <a:r>
              <a:rPr lang="en"/>
              <a:t>Sigmoid function</a:t>
            </a:r>
            <a:endParaRPr/>
          </a:p>
          <a:p>
            <a:pPr marL="0" lvl="0" indent="0" algn="l" rtl="0">
              <a:spcBef>
                <a:spcPts val="0"/>
              </a:spcBef>
              <a:spcAft>
                <a:spcPts val="0"/>
              </a:spcAft>
              <a:buNone/>
            </a:pPr>
            <a:r>
              <a:rPr lang="en"/>
              <a:t>MSE</a:t>
            </a:r>
            <a:endParaRPr/>
          </a:p>
        </p:txBody>
      </p:sp>
      <p:sp>
        <p:nvSpPr>
          <p:cNvPr id="282" name="Google Shape;282;p29"/>
          <p:cNvSpPr/>
          <p:nvPr/>
        </p:nvSpPr>
        <p:spPr>
          <a:xfrm>
            <a:off x="7053475" y="4811325"/>
            <a:ext cx="1912800" cy="30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Ref. paper Anwen Zhu  et al.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0"/>
          <p:cNvSpPr txBox="1">
            <a:spLocks noGrp="1"/>
          </p:cNvSpPr>
          <p:nvPr>
            <p:ph type="title"/>
          </p:nvPr>
        </p:nvSpPr>
        <p:spPr>
          <a:xfrm>
            <a:off x="412800" y="557925"/>
            <a:ext cx="837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 for WPP w/CNN</a:t>
            </a:r>
            <a:endParaRPr/>
          </a:p>
        </p:txBody>
      </p:sp>
      <p:sp>
        <p:nvSpPr>
          <p:cNvPr id="288" name="Google Shape;288;p30"/>
          <p:cNvSpPr/>
          <p:nvPr/>
        </p:nvSpPr>
        <p:spPr>
          <a:xfrm>
            <a:off x="7410400" y="223100"/>
            <a:ext cx="1247700"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WPP w/CNN</a:t>
            </a:r>
            <a:endParaRPr b="1"/>
          </a:p>
        </p:txBody>
      </p:sp>
      <p:sp>
        <p:nvSpPr>
          <p:cNvPr id="289" name="Google Shape;289;p30"/>
          <p:cNvSpPr/>
          <p:nvPr/>
        </p:nvSpPr>
        <p:spPr>
          <a:xfrm>
            <a:off x="449025" y="1057200"/>
            <a:ext cx="3173100" cy="45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Input Layer </a:t>
            </a:r>
            <a:endParaRPr/>
          </a:p>
        </p:txBody>
      </p:sp>
      <p:sp>
        <p:nvSpPr>
          <p:cNvPr id="290" name="Google Shape;290;p30"/>
          <p:cNvSpPr/>
          <p:nvPr/>
        </p:nvSpPr>
        <p:spPr>
          <a:xfrm>
            <a:off x="271675" y="981750"/>
            <a:ext cx="5976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91" name="Google Shape;291;p30"/>
          <p:cNvSpPr/>
          <p:nvPr/>
        </p:nvSpPr>
        <p:spPr>
          <a:xfrm>
            <a:off x="3799925" y="981750"/>
            <a:ext cx="5072400" cy="408825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b="1" dirty="0"/>
              <a:t>Feature Learning:</a:t>
            </a:r>
            <a:endParaRPr b="1" dirty="0"/>
          </a:p>
          <a:p>
            <a:pPr marL="457200" lvl="0" indent="-317500" algn="just" rtl="0">
              <a:spcBef>
                <a:spcPts val="0"/>
              </a:spcBef>
              <a:spcAft>
                <a:spcPts val="0"/>
              </a:spcAft>
              <a:buSzPts val="1400"/>
              <a:buChar char="●"/>
            </a:pPr>
            <a:r>
              <a:rPr lang="en" dirty="0"/>
              <a:t>Historical power data (2yrs)-1D sequences of data</a:t>
            </a:r>
            <a:endParaRPr dirty="0"/>
          </a:p>
          <a:p>
            <a:pPr marL="457200" lvl="0" indent="0" algn="just" rtl="0">
              <a:spcBef>
                <a:spcPts val="0"/>
              </a:spcBef>
              <a:spcAft>
                <a:spcPts val="0"/>
              </a:spcAft>
              <a:buNone/>
            </a:pPr>
            <a:r>
              <a:rPr lang="en" dirty="0"/>
              <a:t> </a:t>
            </a:r>
            <a:endParaRPr dirty="0"/>
          </a:p>
          <a:p>
            <a:pPr marL="457200" lvl="0" indent="-317500" algn="just" rtl="0">
              <a:spcBef>
                <a:spcPts val="0"/>
              </a:spcBef>
              <a:spcAft>
                <a:spcPts val="0"/>
              </a:spcAft>
              <a:buSzPts val="1400"/>
              <a:buChar char="●"/>
            </a:pPr>
            <a:r>
              <a:rPr lang="en" dirty="0"/>
              <a:t>Input variables are normalised by reshaping the data in MATLAB. </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1D array is reshaped to 2D matrix for CNN input</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Sliding window sampling (15min) at y(t) for input selection.</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Length of Time Series(T)=30000</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Input:One line of data (20*20) i.e. 400 data points</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Train network using property and response file i.e.A scale range of power data.</a:t>
            </a:r>
          </a:p>
          <a:p>
            <a:pPr marL="457200" lvl="0" indent="-317500" algn="just" rtl="0">
              <a:spcBef>
                <a:spcPts val="0"/>
              </a:spcBef>
              <a:spcAft>
                <a:spcPts val="0"/>
              </a:spcAft>
              <a:buSzPts val="1400"/>
              <a:buChar char="●"/>
            </a:pPr>
            <a:endParaRPr dirty="0"/>
          </a:p>
        </p:txBody>
      </p:sp>
      <p:pic>
        <p:nvPicPr>
          <p:cNvPr id="292" name="Google Shape;292;p30"/>
          <p:cNvPicPr preferRelativeResize="0"/>
          <p:nvPr/>
        </p:nvPicPr>
        <p:blipFill>
          <a:blip r:embed="rId3">
            <a:alphaModFix/>
          </a:blip>
          <a:stretch>
            <a:fillRect/>
          </a:stretch>
        </p:blipFill>
        <p:spPr>
          <a:xfrm>
            <a:off x="152400" y="1630650"/>
            <a:ext cx="3497025" cy="1776017"/>
          </a:xfrm>
          <a:prstGeom prst="rect">
            <a:avLst/>
          </a:prstGeom>
          <a:noFill/>
          <a:ln>
            <a:noFill/>
          </a:ln>
        </p:spPr>
      </p:pic>
      <p:sp>
        <p:nvSpPr>
          <p:cNvPr id="293" name="Google Shape;293;p30"/>
          <p:cNvSpPr/>
          <p:nvPr/>
        </p:nvSpPr>
        <p:spPr>
          <a:xfrm>
            <a:off x="369050" y="4691400"/>
            <a:ext cx="1912800" cy="30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Ref. paper Anwen Zhu  et al.</a:t>
            </a:r>
            <a:endParaRPr/>
          </a:p>
        </p:txBody>
      </p:sp>
      <p:sp>
        <p:nvSpPr>
          <p:cNvPr id="294" name="Google Shape;294;p30"/>
          <p:cNvSpPr txBox="1"/>
          <p:nvPr/>
        </p:nvSpPr>
        <p:spPr>
          <a:xfrm>
            <a:off x="485250" y="3417475"/>
            <a:ext cx="26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Feature normalization equation</a:t>
            </a:r>
            <a:endParaRPr/>
          </a:p>
        </p:txBody>
      </p:sp>
      <p:pic>
        <p:nvPicPr>
          <p:cNvPr id="295" name="Google Shape;295;p30"/>
          <p:cNvPicPr preferRelativeResize="0"/>
          <p:nvPr/>
        </p:nvPicPr>
        <p:blipFill rotWithShape="1">
          <a:blip r:embed="rId4">
            <a:alphaModFix/>
          </a:blip>
          <a:srcRect l="6700" t="13096" r="8265"/>
          <a:stretch/>
        </p:blipFill>
        <p:spPr>
          <a:xfrm>
            <a:off x="601425" y="3772575"/>
            <a:ext cx="1803575" cy="827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title"/>
          </p:nvPr>
        </p:nvSpPr>
        <p:spPr>
          <a:xfrm>
            <a:off x="412800" y="557925"/>
            <a:ext cx="837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 for WPP w/CNN</a:t>
            </a:r>
            <a:endParaRPr/>
          </a:p>
        </p:txBody>
      </p:sp>
      <p:sp>
        <p:nvSpPr>
          <p:cNvPr id="301" name="Google Shape;301;p31"/>
          <p:cNvSpPr/>
          <p:nvPr/>
        </p:nvSpPr>
        <p:spPr>
          <a:xfrm>
            <a:off x="7410400" y="223100"/>
            <a:ext cx="1247700"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WPP w/CNN</a:t>
            </a:r>
            <a:endParaRPr b="1"/>
          </a:p>
        </p:txBody>
      </p:sp>
      <p:sp>
        <p:nvSpPr>
          <p:cNvPr id="302" name="Google Shape;302;p31"/>
          <p:cNvSpPr/>
          <p:nvPr/>
        </p:nvSpPr>
        <p:spPr>
          <a:xfrm>
            <a:off x="449025" y="1057200"/>
            <a:ext cx="3071100" cy="45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Hidden Layer </a:t>
            </a:r>
            <a:endParaRPr/>
          </a:p>
        </p:txBody>
      </p:sp>
      <p:sp>
        <p:nvSpPr>
          <p:cNvPr id="303" name="Google Shape;303;p31"/>
          <p:cNvSpPr/>
          <p:nvPr/>
        </p:nvSpPr>
        <p:spPr>
          <a:xfrm>
            <a:off x="271675" y="981750"/>
            <a:ext cx="5976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04" name="Google Shape;304;p31"/>
          <p:cNvSpPr/>
          <p:nvPr/>
        </p:nvSpPr>
        <p:spPr>
          <a:xfrm>
            <a:off x="3604075" y="1130624"/>
            <a:ext cx="5304300" cy="3869475"/>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b="1" dirty="0"/>
              <a:t>Feature Extraction:</a:t>
            </a:r>
            <a:endParaRPr b="1" dirty="0"/>
          </a:p>
          <a:p>
            <a:pPr marL="457200" lvl="0" indent="-317500" algn="just" rtl="0">
              <a:spcBef>
                <a:spcPts val="0"/>
              </a:spcBef>
              <a:spcAft>
                <a:spcPts val="0"/>
              </a:spcAft>
              <a:buSzPts val="1400"/>
              <a:buChar char="●"/>
            </a:pPr>
            <a:r>
              <a:rPr lang="en" dirty="0">
                <a:solidFill>
                  <a:schemeClr val="dk1"/>
                </a:solidFill>
              </a:rPr>
              <a:t>Convolution,Pooling extracts spatial features.</a:t>
            </a:r>
          </a:p>
          <a:p>
            <a:pPr marL="457200" indent="-317500" algn="just">
              <a:buSzPts val="1400"/>
              <a:buFont typeface="Arial"/>
              <a:buChar char="●"/>
            </a:pPr>
            <a:r>
              <a:rPr lang="en-US" dirty="0"/>
              <a:t>Two layers: 2D Convolution, 2D Max. Pooling</a:t>
            </a:r>
          </a:p>
          <a:p>
            <a:pPr marL="457200" lvl="0" indent="-317500" algn="just" rtl="0">
              <a:spcBef>
                <a:spcPts val="0"/>
              </a:spcBef>
              <a:spcAft>
                <a:spcPts val="0"/>
              </a:spcAft>
              <a:buSzPts val="1400"/>
              <a:buChar char="●"/>
            </a:pPr>
            <a:r>
              <a:rPr lang="en" dirty="0"/>
              <a:t>Filters acts as Pattern Detector in CNN</a:t>
            </a:r>
            <a:endParaRPr dirty="0"/>
          </a:p>
          <a:p>
            <a:pPr marL="457200" lvl="0" indent="-317500" algn="just" rtl="0">
              <a:spcBef>
                <a:spcPts val="0"/>
              </a:spcBef>
              <a:spcAft>
                <a:spcPts val="0"/>
              </a:spcAft>
              <a:buSzPts val="1400"/>
              <a:buChar char="●"/>
            </a:pPr>
            <a:r>
              <a:rPr lang="en" dirty="0"/>
              <a:t>Convolution Operation:2 Filters, kernel size:5</a:t>
            </a:r>
            <a:endParaRPr dirty="0"/>
          </a:p>
          <a:p>
            <a:pPr marL="457200" lvl="0" indent="0" algn="just" rtl="0">
              <a:spcBef>
                <a:spcPts val="0"/>
              </a:spcBef>
              <a:spcAft>
                <a:spcPts val="0"/>
              </a:spcAft>
              <a:buNone/>
            </a:pPr>
            <a:r>
              <a:rPr lang="en" dirty="0"/>
              <a:t>-C1: Filter size: 6*16*16</a:t>
            </a:r>
            <a:endParaRPr dirty="0"/>
          </a:p>
          <a:p>
            <a:pPr marL="457200" lvl="0" indent="0" algn="just" rtl="0">
              <a:spcBef>
                <a:spcPts val="0"/>
              </a:spcBef>
              <a:spcAft>
                <a:spcPts val="0"/>
              </a:spcAft>
              <a:buNone/>
            </a:pPr>
            <a:r>
              <a:rPr lang="en" dirty="0"/>
              <a:t>-C2: </a:t>
            </a:r>
            <a:r>
              <a:rPr lang="en" dirty="0">
                <a:solidFill>
                  <a:schemeClr val="dk1"/>
                </a:solidFill>
              </a:rPr>
              <a:t>Filter size: 12*4*4</a:t>
            </a:r>
            <a:endParaRPr dirty="0"/>
          </a:p>
          <a:p>
            <a:pPr marL="457200" lvl="0" indent="-317500" algn="just" rtl="0">
              <a:spcBef>
                <a:spcPts val="0"/>
              </a:spcBef>
              <a:spcAft>
                <a:spcPts val="0"/>
              </a:spcAft>
              <a:buSzPts val="1400"/>
              <a:buChar char="●"/>
            </a:pPr>
            <a:r>
              <a:rPr lang="en" dirty="0"/>
              <a:t>Feature map down-sampling through Max. Pooling: Reduces dimension of Feature map. Scale size:2</a:t>
            </a:r>
            <a:endParaRPr dirty="0"/>
          </a:p>
          <a:p>
            <a:pPr marL="457200" lvl="0" indent="0" algn="just" rtl="0">
              <a:spcBef>
                <a:spcPts val="0"/>
              </a:spcBef>
              <a:spcAft>
                <a:spcPts val="0"/>
              </a:spcAft>
              <a:buNone/>
            </a:pPr>
            <a:r>
              <a:rPr lang="en" dirty="0">
                <a:solidFill>
                  <a:schemeClr val="dk1"/>
                </a:solidFill>
              </a:rPr>
              <a:t>-S1:6*8*8</a:t>
            </a:r>
            <a:endParaRPr dirty="0">
              <a:solidFill>
                <a:schemeClr val="dk1"/>
              </a:solidFill>
            </a:endParaRPr>
          </a:p>
          <a:p>
            <a:pPr marL="457200" lvl="0" indent="0" algn="just" rtl="0">
              <a:spcBef>
                <a:spcPts val="0"/>
              </a:spcBef>
              <a:spcAft>
                <a:spcPts val="0"/>
              </a:spcAft>
              <a:buNone/>
            </a:pPr>
            <a:r>
              <a:rPr lang="en" dirty="0">
                <a:solidFill>
                  <a:schemeClr val="dk1"/>
                </a:solidFill>
              </a:rPr>
              <a:t>-S2: 12*2*2</a:t>
            </a:r>
            <a:endParaRPr dirty="0"/>
          </a:p>
          <a:p>
            <a:pPr marL="457200" lvl="0" indent="-317500" algn="just" rtl="0">
              <a:spcBef>
                <a:spcPts val="0"/>
              </a:spcBef>
              <a:spcAft>
                <a:spcPts val="0"/>
              </a:spcAft>
              <a:buSzPts val="1400"/>
              <a:buChar char="●"/>
            </a:pPr>
            <a:r>
              <a:rPr lang="en" dirty="0"/>
              <a:t>BP Algorithm </a:t>
            </a:r>
            <a:r>
              <a:rPr lang="en"/>
              <a:t>to tune kernel weights. </a:t>
            </a:r>
            <a:endParaRPr dirty="0"/>
          </a:p>
          <a:p>
            <a:pPr marL="457200" lvl="0" indent="-317500" algn="just" rtl="0">
              <a:spcBef>
                <a:spcPts val="0"/>
              </a:spcBef>
              <a:spcAft>
                <a:spcPts val="0"/>
              </a:spcAft>
              <a:buSzPts val="1400"/>
              <a:buChar char="●"/>
            </a:pPr>
            <a:r>
              <a:rPr lang="en" dirty="0"/>
              <a:t>Bias is added to output of convolution and then passed through an activation function i.e. sigmoid.</a:t>
            </a:r>
            <a:endParaRPr dirty="0"/>
          </a:p>
          <a:p>
            <a:pPr marL="457200" lvl="0" indent="-317500" algn="just" rtl="0">
              <a:spcBef>
                <a:spcPts val="0"/>
              </a:spcBef>
              <a:spcAft>
                <a:spcPts val="0"/>
              </a:spcAft>
              <a:buSzPts val="1400"/>
              <a:buChar char="●"/>
            </a:pPr>
            <a:r>
              <a:rPr lang="en" dirty="0"/>
              <a:t>Each Filter here detect a scale range and an output of one layer is input for next layer </a:t>
            </a:r>
          </a:p>
          <a:p>
            <a:pPr marL="457200" lvl="0" indent="0" algn="just" rtl="0">
              <a:spcBef>
                <a:spcPts val="0"/>
              </a:spcBef>
              <a:spcAft>
                <a:spcPts val="0"/>
              </a:spcAft>
              <a:buNone/>
            </a:pPr>
            <a:endParaRPr dirty="0"/>
          </a:p>
          <a:p>
            <a:pPr marL="457200" lvl="0" indent="0" algn="just" rtl="0">
              <a:spcBef>
                <a:spcPts val="0"/>
              </a:spcBef>
              <a:spcAft>
                <a:spcPts val="0"/>
              </a:spcAft>
              <a:buNone/>
            </a:pPr>
            <a:endParaRPr dirty="0"/>
          </a:p>
          <a:p>
            <a:pPr marL="457200" lvl="0" indent="0" algn="just" rtl="0">
              <a:spcBef>
                <a:spcPts val="0"/>
              </a:spcBef>
              <a:spcAft>
                <a:spcPts val="0"/>
              </a:spcAft>
              <a:buNone/>
            </a:pPr>
            <a:endParaRPr dirty="0"/>
          </a:p>
        </p:txBody>
      </p:sp>
      <p:pic>
        <p:nvPicPr>
          <p:cNvPr id="305" name="Google Shape;305;p31"/>
          <p:cNvPicPr preferRelativeResize="0"/>
          <p:nvPr/>
        </p:nvPicPr>
        <p:blipFill>
          <a:blip r:embed="rId3">
            <a:alphaModFix/>
          </a:blip>
          <a:stretch>
            <a:fillRect/>
          </a:stretch>
        </p:blipFill>
        <p:spPr>
          <a:xfrm>
            <a:off x="633875" y="2011650"/>
            <a:ext cx="2721750" cy="457200"/>
          </a:xfrm>
          <a:prstGeom prst="rect">
            <a:avLst/>
          </a:prstGeom>
          <a:noFill/>
          <a:ln>
            <a:noFill/>
          </a:ln>
        </p:spPr>
      </p:pic>
      <p:pic>
        <p:nvPicPr>
          <p:cNvPr id="306" name="Google Shape;306;p31"/>
          <p:cNvPicPr preferRelativeResize="0"/>
          <p:nvPr/>
        </p:nvPicPr>
        <p:blipFill>
          <a:blip r:embed="rId4">
            <a:alphaModFix/>
          </a:blip>
          <a:stretch>
            <a:fillRect/>
          </a:stretch>
        </p:blipFill>
        <p:spPr>
          <a:xfrm>
            <a:off x="612000" y="2621250"/>
            <a:ext cx="2721750" cy="447675"/>
          </a:xfrm>
          <a:prstGeom prst="rect">
            <a:avLst/>
          </a:prstGeom>
          <a:noFill/>
          <a:ln>
            <a:noFill/>
          </a:ln>
        </p:spPr>
      </p:pic>
      <p:sp>
        <p:nvSpPr>
          <p:cNvPr id="307" name="Google Shape;307;p31"/>
          <p:cNvSpPr txBox="1"/>
          <p:nvPr/>
        </p:nvSpPr>
        <p:spPr>
          <a:xfrm>
            <a:off x="445250" y="1684325"/>
            <a:ext cx="261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Convolution Operation eq:</a:t>
            </a:r>
            <a:endParaRPr dirty="0"/>
          </a:p>
        </p:txBody>
      </p:sp>
      <p:sp>
        <p:nvSpPr>
          <p:cNvPr id="308" name="Google Shape;308;p31"/>
          <p:cNvSpPr/>
          <p:nvPr/>
        </p:nvSpPr>
        <p:spPr>
          <a:xfrm>
            <a:off x="369050" y="4691400"/>
            <a:ext cx="1912800" cy="30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Ref. paper Anwen Zhu  et 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Areas Studied</a:t>
            </a:r>
            <a:endParaRPr/>
          </a:p>
        </p:txBody>
      </p:sp>
      <p:sp>
        <p:nvSpPr>
          <p:cNvPr id="65" name="Google Shape;65;p14"/>
          <p:cNvSpPr txBox="1">
            <a:spLocks noGrp="1"/>
          </p:cNvSpPr>
          <p:nvPr>
            <p:ph type="body" idx="1"/>
          </p:nvPr>
        </p:nvSpPr>
        <p:spPr>
          <a:xfrm>
            <a:off x="4781275" y="776000"/>
            <a:ext cx="3930000" cy="390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400" b="1"/>
              <a:t>Wind power prediction based on CNN</a:t>
            </a:r>
            <a:endParaRPr sz="1400" b="1"/>
          </a:p>
        </p:txBody>
      </p:sp>
      <p:pic>
        <p:nvPicPr>
          <p:cNvPr id="66" name="Google Shape;66;p14"/>
          <p:cNvPicPr preferRelativeResize="0"/>
          <p:nvPr/>
        </p:nvPicPr>
        <p:blipFill>
          <a:blip r:embed="rId3">
            <a:alphaModFix/>
          </a:blip>
          <a:stretch>
            <a:fillRect/>
          </a:stretch>
        </p:blipFill>
        <p:spPr>
          <a:xfrm>
            <a:off x="4572000" y="1195325"/>
            <a:ext cx="4260300" cy="3817475"/>
          </a:xfrm>
          <a:prstGeom prst="rect">
            <a:avLst/>
          </a:prstGeom>
          <a:noFill/>
          <a:ln>
            <a:noFill/>
          </a:ln>
        </p:spPr>
      </p:pic>
      <p:sp>
        <p:nvSpPr>
          <p:cNvPr id="67" name="Google Shape;67;p14"/>
          <p:cNvSpPr txBox="1">
            <a:spLocks noGrp="1"/>
          </p:cNvSpPr>
          <p:nvPr>
            <p:ph type="body" idx="1"/>
          </p:nvPr>
        </p:nvSpPr>
        <p:spPr>
          <a:xfrm>
            <a:off x="583325" y="789125"/>
            <a:ext cx="3219900" cy="390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400" b="1"/>
              <a:t>Apple Harvesting</a:t>
            </a:r>
            <a:endParaRPr sz="1400" b="1"/>
          </a:p>
        </p:txBody>
      </p:sp>
      <p:pic>
        <p:nvPicPr>
          <p:cNvPr id="68" name="Google Shape;68;p14"/>
          <p:cNvPicPr preferRelativeResize="0"/>
          <p:nvPr/>
        </p:nvPicPr>
        <p:blipFill>
          <a:blip r:embed="rId4">
            <a:alphaModFix/>
          </a:blip>
          <a:stretch>
            <a:fillRect/>
          </a:stretch>
        </p:blipFill>
        <p:spPr>
          <a:xfrm>
            <a:off x="76200" y="1195325"/>
            <a:ext cx="4437174" cy="3817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439425" y="531800"/>
            <a:ext cx="837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 for WPP w/CNN</a:t>
            </a:r>
            <a:endParaRPr/>
          </a:p>
        </p:txBody>
      </p:sp>
      <p:sp>
        <p:nvSpPr>
          <p:cNvPr id="314" name="Google Shape;314;p32"/>
          <p:cNvSpPr/>
          <p:nvPr/>
        </p:nvSpPr>
        <p:spPr>
          <a:xfrm>
            <a:off x="7410400" y="223100"/>
            <a:ext cx="1247700"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WPP w/CNN</a:t>
            </a:r>
            <a:endParaRPr b="1"/>
          </a:p>
        </p:txBody>
      </p:sp>
      <p:sp>
        <p:nvSpPr>
          <p:cNvPr id="315" name="Google Shape;315;p32"/>
          <p:cNvSpPr/>
          <p:nvPr/>
        </p:nvSpPr>
        <p:spPr>
          <a:xfrm>
            <a:off x="525225" y="1133400"/>
            <a:ext cx="2858700" cy="45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Output Layer </a:t>
            </a:r>
            <a:endParaRPr/>
          </a:p>
        </p:txBody>
      </p:sp>
      <p:sp>
        <p:nvSpPr>
          <p:cNvPr id="316" name="Google Shape;316;p32"/>
          <p:cNvSpPr/>
          <p:nvPr/>
        </p:nvSpPr>
        <p:spPr>
          <a:xfrm>
            <a:off x="347875" y="1057950"/>
            <a:ext cx="5976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17" name="Google Shape;317;p32"/>
          <p:cNvSpPr/>
          <p:nvPr/>
        </p:nvSpPr>
        <p:spPr>
          <a:xfrm>
            <a:off x="3604075" y="1022630"/>
            <a:ext cx="5132100" cy="4010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b="1" dirty="0"/>
              <a:t>Model Result:</a:t>
            </a:r>
            <a:endParaRPr b="1" dirty="0"/>
          </a:p>
          <a:p>
            <a:pPr marL="457200" lvl="0" indent="-317500" algn="just" rtl="0">
              <a:spcBef>
                <a:spcPts val="0"/>
              </a:spcBef>
              <a:spcAft>
                <a:spcPts val="0"/>
              </a:spcAft>
              <a:buSzPts val="1400"/>
              <a:buChar char="●"/>
            </a:pPr>
            <a:r>
              <a:rPr lang="en" dirty="0"/>
              <a:t>Normalise power data of each mini-batch through equation ‘p</a:t>
            </a:r>
            <a:r>
              <a:rPr lang="en" baseline="-25000" dirty="0"/>
              <a:t>i’</a:t>
            </a:r>
            <a:r>
              <a:rPr lang="en" dirty="0"/>
              <a:t> for input to layers in NN. </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Classifier: Scale data to the range of Sigmoid function. </a:t>
            </a:r>
          </a:p>
          <a:p>
            <a:pPr marL="139700" lvl="0" algn="just" rtl="0">
              <a:spcBef>
                <a:spcPts val="0"/>
              </a:spcBef>
              <a:spcAft>
                <a:spcPts val="0"/>
              </a:spcAft>
              <a:buSzPts val="1400"/>
            </a:pPr>
            <a:endParaRPr lang="en" dirty="0"/>
          </a:p>
          <a:p>
            <a:pPr marL="457200" indent="-317500" algn="just">
              <a:buSzPts val="1400"/>
              <a:buFont typeface="Arial"/>
              <a:buChar char="●"/>
            </a:pPr>
            <a:r>
              <a:rPr lang="en" dirty="0"/>
              <a:t>Learns relationship between learned feature and sample classes.</a:t>
            </a:r>
            <a:r>
              <a:rPr lang="en-US" dirty="0"/>
              <a:t> Feature Map: 16</a:t>
            </a:r>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Match the scale of output variable with scale of activation function for output training and testing.</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Output is a real value y(t+4) hours</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Calculate MSE to compare predicted value v/s actual value and determine approach feasibility. </a:t>
            </a:r>
            <a:endParaRPr dirty="0"/>
          </a:p>
        </p:txBody>
      </p:sp>
      <p:sp>
        <p:nvSpPr>
          <p:cNvPr id="318" name="Google Shape;318;p32"/>
          <p:cNvSpPr/>
          <p:nvPr/>
        </p:nvSpPr>
        <p:spPr>
          <a:xfrm>
            <a:off x="369050" y="4691400"/>
            <a:ext cx="1912800" cy="30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Ref. paper Anwen Zhu  et al.</a:t>
            </a:r>
            <a:endParaRPr/>
          </a:p>
        </p:txBody>
      </p:sp>
      <p:sp>
        <p:nvSpPr>
          <p:cNvPr id="319" name="Google Shape;319;p32"/>
          <p:cNvSpPr txBox="1"/>
          <p:nvPr/>
        </p:nvSpPr>
        <p:spPr>
          <a:xfrm>
            <a:off x="561450" y="1893475"/>
            <a:ext cx="26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Feature normalization equation</a:t>
            </a:r>
            <a:endParaRPr dirty="0"/>
          </a:p>
        </p:txBody>
      </p:sp>
      <p:pic>
        <p:nvPicPr>
          <p:cNvPr id="320" name="Google Shape;320;p32"/>
          <p:cNvPicPr preferRelativeResize="0"/>
          <p:nvPr/>
        </p:nvPicPr>
        <p:blipFill rotWithShape="1">
          <a:blip r:embed="rId3">
            <a:alphaModFix/>
          </a:blip>
          <a:srcRect l="6700" t="13096" r="8265"/>
          <a:stretch/>
        </p:blipFill>
        <p:spPr>
          <a:xfrm>
            <a:off x="677625" y="2248575"/>
            <a:ext cx="1803575" cy="827600"/>
          </a:xfrm>
          <a:prstGeom prst="rect">
            <a:avLst/>
          </a:prstGeom>
          <a:noFill/>
          <a:ln>
            <a:noFill/>
          </a:ln>
        </p:spPr>
      </p:pic>
      <p:pic>
        <p:nvPicPr>
          <p:cNvPr id="10" name="Google Shape;329;p33">
            <a:extLst>
              <a:ext uri="{FF2B5EF4-FFF2-40B4-BE49-F238E27FC236}">
                <a16:creationId xmlns:a16="http://schemas.microsoft.com/office/drawing/2014/main" id="{4E315CA8-CA4D-4866-93C5-CE1920BFC70E}"/>
              </a:ext>
            </a:extLst>
          </p:cNvPr>
          <p:cNvPicPr preferRelativeResize="0"/>
          <p:nvPr/>
        </p:nvPicPr>
        <p:blipFill rotWithShape="1">
          <a:blip r:embed="rId4">
            <a:alphaModFix/>
          </a:blip>
          <a:srcRect l="12466" r="9808"/>
          <a:stretch/>
        </p:blipFill>
        <p:spPr>
          <a:xfrm>
            <a:off x="635412" y="3793932"/>
            <a:ext cx="2028425" cy="800100"/>
          </a:xfrm>
          <a:prstGeom prst="rect">
            <a:avLst/>
          </a:prstGeom>
          <a:noFill/>
          <a:ln>
            <a:noFill/>
          </a:ln>
        </p:spPr>
      </p:pic>
      <p:sp>
        <p:nvSpPr>
          <p:cNvPr id="11" name="Google Shape;319;p32">
            <a:extLst>
              <a:ext uri="{FF2B5EF4-FFF2-40B4-BE49-F238E27FC236}">
                <a16:creationId xmlns:a16="http://schemas.microsoft.com/office/drawing/2014/main" id="{760ACFD1-53EE-4839-B8CB-3807827AA70D}"/>
              </a:ext>
            </a:extLst>
          </p:cNvPr>
          <p:cNvSpPr txBox="1"/>
          <p:nvPr/>
        </p:nvSpPr>
        <p:spPr>
          <a:xfrm>
            <a:off x="559612" y="3500100"/>
            <a:ext cx="26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Accuracy evaluation indicator</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a:spLocks noGrp="1"/>
          </p:cNvSpPr>
          <p:nvPr>
            <p:ph type="title"/>
          </p:nvPr>
        </p:nvSpPr>
        <p:spPr>
          <a:xfrm>
            <a:off x="311700" y="513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Training and Testing for WPP w/CNN</a:t>
            </a:r>
            <a:endParaRPr/>
          </a:p>
        </p:txBody>
      </p:sp>
      <p:sp>
        <p:nvSpPr>
          <p:cNvPr id="335" name="Google Shape;335;p34"/>
          <p:cNvSpPr txBox="1">
            <a:spLocks noGrp="1"/>
          </p:cNvSpPr>
          <p:nvPr>
            <p:ph type="body" idx="1"/>
          </p:nvPr>
        </p:nvSpPr>
        <p:spPr>
          <a:xfrm>
            <a:off x="469726" y="976136"/>
            <a:ext cx="8204547" cy="38084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1000"/>
              </a:spcBef>
              <a:spcAft>
                <a:spcPts val="0"/>
              </a:spcAft>
              <a:buClr>
                <a:schemeClr val="dk1"/>
              </a:buClr>
              <a:buSzPts val="1800"/>
              <a:buChar char="●"/>
            </a:pPr>
            <a:r>
              <a:rPr lang="en" sz="1400" dirty="0">
                <a:solidFill>
                  <a:schemeClr val="dk1"/>
                </a:solidFill>
              </a:rPr>
              <a:t>Data pre-processing</a:t>
            </a:r>
            <a:r>
              <a:rPr lang="en-US" sz="1400" dirty="0">
                <a:solidFill>
                  <a:schemeClr val="dk1"/>
                </a:solidFill>
              </a:rPr>
              <a:t> for normalization</a:t>
            </a:r>
            <a:endParaRPr sz="1400" dirty="0">
              <a:solidFill>
                <a:schemeClr val="dk1"/>
              </a:solidFill>
            </a:endParaRPr>
          </a:p>
          <a:p>
            <a:pPr marL="457200" lvl="0" indent="-342900" algn="just" rtl="0">
              <a:lnSpc>
                <a:spcPct val="150000"/>
              </a:lnSpc>
              <a:spcBef>
                <a:spcPts val="1000"/>
              </a:spcBef>
              <a:spcAft>
                <a:spcPts val="0"/>
              </a:spcAft>
              <a:buClr>
                <a:schemeClr val="dk1"/>
              </a:buClr>
              <a:buSzPts val="1800"/>
              <a:buChar char="●"/>
            </a:pPr>
            <a:r>
              <a:rPr lang="en" sz="1400" dirty="0">
                <a:solidFill>
                  <a:schemeClr val="dk1"/>
                </a:solidFill>
              </a:rPr>
              <a:t>Obtain weights and bias from sample lines. </a:t>
            </a:r>
            <a:endParaRPr sz="1400" dirty="0">
              <a:solidFill>
                <a:schemeClr val="dk1"/>
              </a:solidFill>
            </a:endParaRPr>
          </a:p>
          <a:p>
            <a:pPr marL="457200" lvl="0" indent="-342900" algn="just" rtl="0">
              <a:lnSpc>
                <a:spcPct val="150000"/>
              </a:lnSpc>
              <a:spcBef>
                <a:spcPts val="1000"/>
              </a:spcBef>
              <a:spcAft>
                <a:spcPts val="0"/>
              </a:spcAft>
              <a:buClr>
                <a:schemeClr val="dk1"/>
              </a:buClr>
              <a:buSzPts val="1800"/>
              <a:buChar char="●"/>
            </a:pPr>
            <a:r>
              <a:rPr lang="en" sz="1400" dirty="0">
                <a:solidFill>
                  <a:schemeClr val="dk1"/>
                </a:solidFill>
              </a:rPr>
              <a:t>Train the CNN model using sigmoid function. </a:t>
            </a:r>
            <a:endParaRPr sz="1400" dirty="0">
              <a:solidFill>
                <a:schemeClr val="dk1"/>
              </a:solidFill>
            </a:endParaRPr>
          </a:p>
          <a:p>
            <a:pPr marL="457200" lvl="0" indent="-342900" algn="just" rtl="0">
              <a:lnSpc>
                <a:spcPct val="150000"/>
              </a:lnSpc>
              <a:spcBef>
                <a:spcPts val="1000"/>
              </a:spcBef>
              <a:spcAft>
                <a:spcPts val="0"/>
              </a:spcAft>
              <a:buClr>
                <a:schemeClr val="dk1"/>
              </a:buClr>
              <a:buSzPts val="1800"/>
              <a:buChar char="●"/>
            </a:pPr>
            <a:r>
              <a:rPr lang="en" sz="1400" dirty="0">
                <a:solidFill>
                  <a:schemeClr val="dk1"/>
                </a:solidFill>
              </a:rPr>
              <a:t>Compare training samples with response values for testing.</a:t>
            </a:r>
            <a:endParaRPr sz="1400" dirty="0">
              <a:solidFill>
                <a:schemeClr val="dk1"/>
              </a:solidFill>
            </a:endParaRPr>
          </a:p>
          <a:p>
            <a:pPr marL="457200" lvl="0" indent="-342900" algn="just" rtl="0">
              <a:lnSpc>
                <a:spcPct val="150000"/>
              </a:lnSpc>
              <a:spcBef>
                <a:spcPts val="1000"/>
              </a:spcBef>
              <a:spcAft>
                <a:spcPts val="0"/>
              </a:spcAft>
              <a:buClr>
                <a:schemeClr val="dk1"/>
              </a:buClr>
              <a:buSzPts val="1800"/>
              <a:buChar char="●"/>
            </a:pPr>
            <a:r>
              <a:rPr lang="en" sz="1400" dirty="0">
                <a:solidFill>
                  <a:schemeClr val="dk1"/>
                </a:solidFill>
              </a:rPr>
              <a:t>Apply Back-propagation algorithm to calculate and transfer error of the neural network.</a:t>
            </a:r>
            <a:endParaRPr sz="1400" dirty="0">
              <a:solidFill>
                <a:schemeClr val="dk1"/>
              </a:solidFill>
            </a:endParaRPr>
          </a:p>
          <a:p>
            <a:pPr marL="457200" lvl="0" indent="-342900" algn="just" rtl="0">
              <a:lnSpc>
                <a:spcPct val="150000"/>
              </a:lnSpc>
              <a:spcBef>
                <a:spcPts val="1000"/>
              </a:spcBef>
              <a:spcAft>
                <a:spcPts val="0"/>
              </a:spcAft>
              <a:buClr>
                <a:schemeClr val="dk1"/>
              </a:buClr>
              <a:buSzPts val="1800"/>
              <a:buChar char="●"/>
            </a:pPr>
            <a:r>
              <a:rPr lang="en" sz="1400" dirty="0">
                <a:solidFill>
                  <a:schemeClr val="dk1"/>
                </a:solidFill>
              </a:rPr>
              <a:t>Utilize gradient to obtain weight modifier.</a:t>
            </a:r>
          </a:p>
          <a:p>
            <a:pPr marL="457200" lvl="0" indent="-342900" algn="just" rtl="0">
              <a:lnSpc>
                <a:spcPct val="100000"/>
              </a:lnSpc>
              <a:spcBef>
                <a:spcPts val="1000"/>
              </a:spcBef>
              <a:spcAft>
                <a:spcPts val="1000"/>
              </a:spcAft>
              <a:buClr>
                <a:schemeClr val="dk1"/>
              </a:buClr>
              <a:buSzPts val="1800"/>
              <a:buChar char="●"/>
            </a:pPr>
            <a:r>
              <a:rPr lang="en" sz="1400" dirty="0">
                <a:solidFill>
                  <a:schemeClr val="dk1"/>
                </a:solidFill>
              </a:rPr>
              <a:t>Continue training model until the error reaches expected value</a:t>
            </a:r>
          </a:p>
          <a:p>
            <a:pPr marL="457200" lvl="0" indent="-342900" algn="just" rtl="0">
              <a:lnSpc>
                <a:spcPct val="100000"/>
              </a:lnSpc>
              <a:spcBef>
                <a:spcPts val="1000"/>
              </a:spcBef>
              <a:spcAft>
                <a:spcPts val="1000"/>
              </a:spcAft>
              <a:buClr>
                <a:schemeClr val="dk1"/>
              </a:buClr>
              <a:buSzPts val="1800"/>
              <a:buChar char="●"/>
            </a:pPr>
            <a:r>
              <a:rPr lang="en" sz="1400" dirty="0">
                <a:solidFill>
                  <a:schemeClr val="dk1"/>
                </a:solidFill>
              </a:rPr>
              <a:t>Calculate MSE to validate the model prediction. </a:t>
            </a:r>
          </a:p>
          <a:p>
            <a:pPr marL="457200" lvl="0" indent="-342900" algn="just" rtl="0">
              <a:lnSpc>
                <a:spcPct val="150000"/>
              </a:lnSpc>
              <a:spcBef>
                <a:spcPts val="1000"/>
              </a:spcBef>
              <a:spcAft>
                <a:spcPts val="1000"/>
              </a:spcAft>
              <a:buClr>
                <a:schemeClr val="dk1"/>
              </a:buClr>
              <a:buSzPts val="1800"/>
              <a:buChar char="●"/>
            </a:pPr>
            <a:endParaRPr dirty="0"/>
          </a:p>
        </p:txBody>
      </p:sp>
      <p:sp>
        <p:nvSpPr>
          <p:cNvPr id="336" name="Google Shape;336;p34"/>
          <p:cNvSpPr/>
          <p:nvPr/>
        </p:nvSpPr>
        <p:spPr>
          <a:xfrm>
            <a:off x="7410400" y="223100"/>
            <a:ext cx="1247700"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WPP w/CNN</a:t>
            </a:r>
            <a:endParaRPr b="1"/>
          </a:p>
        </p:txBody>
      </p:sp>
      <p:sp>
        <p:nvSpPr>
          <p:cNvPr id="5" name="Google Shape;318;p32">
            <a:extLst>
              <a:ext uri="{FF2B5EF4-FFF2-40B4-BE49-F238E27FC236}">
                <a16:creationId xmlns:a16="http://schemas.microsoft.com/office/drawing/2014/main" id="{35D3DBCA-6968-4565-9169-C43B969F6709}"/>
              </a:ext>
            </a:extLst>
          </p:cNvPr>
          <p:cNvSpPr/>
          <p:nvPr/>
        </p:nvSpPr>
        <p:spPr>
          <a:xfrm>
            <a:off x="457185" y="4691400"/>
            <a:ext cx="1912800" cy="30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Ref. paper Anwen Zhu  et 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5"/>
          <p:cNvSpPr txBox="1">
            <a:spLocks noGrp="1"/>
          </p:cNvSpPr>
          <p:nvPr>
            <p:ph type="title"/>
          </p:nvPr>
        </p:nvSpPr>
        <p:spPr>
          <a:xfrm>
            <a:off x="311700" y="589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Issues and Limitations for WPP w/CNN</a:t>
            </a:r>
            <a:endParaRPr/>
          </a:p>
        </p:txBody>
      </p:sp>
      <p:sp>
        <p:nvSpPr>
          <p:cNvPr id="342" name="Google Shape;342;p35"/>
          <p:cNvSpPr txBox="1">
            <a:spLocks noGrp="1"/>
          </p:cNvSpPr>
          <p:nvPr>
            <p:ph type="body" idx="1"/>
          </p:nvPr>
        </p:nvSpPr>
        <p:spPr>
          <a:xfrm>
            <a:off x="311700" y="1162100"/>
            <a:ext cx="8520600" cy="34164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chemeClr val="dk1"/>
              </a:buClr>
              <a:buSzPts val="1900"/>
              <a:buChar char="●"/>
            </a:pPr>
            <a:r>
              <a:rPr lang="en" sz="1600" dirty="0">
                <a:solidFill>
                  <a:schemeClr val="dk1"/>
                </a:solidFill>
              </a:rPr>
              <a:t>Prediction is short term i.e. 4 hrs</a:t>
            </a:r>
            <a:endParaRPr sz="1600" dirty="0">
              <a:solidFill>
                <a:schemeClr val="dk1"/>
              </a:solidFill>
            </a:endParaRPr>
          </a:p>
          <a:p>
            <a:pPr marL="457200" lvl="0" indent="-349250" algn="l" rtl="0">
              <a:spcBef>
                <a:spcPts val="1000"/>
              </a:spcBef>
              <a:spcAft>
                <a:spcPts val="0"/>
              </a:spcAft>
              <a:buClr>
                <a:schemeClr val="dk1"/>
              </a:buClr>
              <a:buSzPts val="1900"/>
              <a:buChar char="●"/>
            </a:pPr>
            <a:r>
              <a:rPr lang="en" sz="1600" dirty="0">
                <a:solidFill>
                  <a:schemeClr val="dk1"/>
                </a:solidFill>
              </a:rPr>
              <a:t>Focus is on univariate wind power prediction technique.</a:t>
            </a:r>
            <a:endParaRPr sz="1600" dirty="0">
              <a:solidFill>
                <a:schemeClr val="dk1"/>
              </a:solidFill>
            </a:endParaRPr>
          </a:p>
          <a:p>
            <a:pPr marL="457200" lvl="0" indent="-349250" algn="l" rtl="0">
              <a:spcBef>
                <a:spcPts val="1000"/>
              </a:spcBef>
              <a:spcAft>
                <a:spcPts val="0"/>
              </a:spcAft>
              <a:buClr>
                <a:schemeClr val="dk1"/>
              </a:buClr>
              <a:buSzPts val="1900"/>
              <a:buChar char="●"/>
            </a:pPr>
            <a:r>
              <a:rPr lang="en" sz="1600" dirty="0">
                <a:solidFill>
                  <a:schemeClr val="dk1"/>
                </a:solidFill>
              </a:rPr>
              <a:t>Wind power is a random variable having a Probability Density Function.</a:t>
            </a:r>
            <a:endParaRPr sz="1600" dirty="0">
              <a:solidFill>
                <a:schemeClr val="dk1"/>
              </a:solidFill>
            </a:endParaRPr>
          </a:p>
          <a:p>
            <a:pPr marL="457200" lvl="0" indent="-349250" algn="l" rtl="0">
              <a:spcBef>
                <a:spcPts val="1000"/>
              </a:spcBef>
              <a:spcAft>
                <a:spcPts val="0"/>
              </a:spcAft>
              <a:buClr>
                <a:schemeClr val="dk1"/>
              </a:buClr>
              <a:buSzPts val="1900"/>
              <a:buChar char="●"/>
            </a:pPr>
            <a:r>
              <a:rPr lang="en" sz="1600" dirty="0">
                <a:solidFill>
                  <a:schemeClr val="dk1"/>
                </a:solidFill>
              </a:rPr>
              <a:t>WPP leading to changes in power losses in the grid.</a:t>
            </a:r>
            <a:endParaRPr sz="1600" dirty="0">
              <a:solidFill>
                <a:schemeClr val="dk1"/>
              </a:solidFill>
            </a:endParaRPr>
          </a:p>
          <a:p>
            <a:pPr marL="457200" lvl="0" indent="-349250" algn="l" rtl="0">
              <a:spcBef>
                <a:spcPts val="1000"/>
              </a:spcBef>
              <a:spcAft>
                <a:spcPts val="0"/>
              </a:spcAft>
              <a:buClr>
                <a:schemeClr val="dk1"/>
              </a:buClr>
              <a:buSzPts val="1900"/>
              <a:buChar char="●"/>
            </a:pPr>
            <a:r>
              <a:rPr lang="en" sz="1600" dirty="0">
                <a:solidFill>
                  <a:schemeClr val="dk1"/>
                </a:solidFill>
              </a:rPr>
              <a:t>Limited data being used for WPP</a:t>
            </a:r>
            <a:endParaRPr sz="1600" dirty="0">
              <a:solidFill>
                <a:schemeClr val="dk1"/>
              </a:solidFill>
            </a:endParaRPr>
          </a:p>
          <a:p>
            <a:pPr marL="0" lvl="0" indent="0" algn="l" rtl="0">
              <a:spcBef>
                <a:spcPts val="1000"/>
              </a:spcBef>
              <a:spcAft>
                <a:spcPts val="1200"/>
              </a:spcAft>
              <a:buNone/>
            </a:pPr>
            <a:endParaRPr dirty="0">
              <a:solidFill>
                <a:schemeClr val="dk1"/>
              </a:solidFill>
            </a:endParaRPr>
          </a:p>
        </p:txBody>
      </p:sp>
      <p:sp>
        <p:nvSpPr>
          <p:cNvPr id="343" name="Google Shape;343;p35"/>
          <p:cNvSpPr/>
          <p:nvPr/>
        </p:nvSpPr>
        <p:spPr>
          <a:xfrm>
            <a:off x="7410400" y="223100"/>
            <a:ext cx="1247700"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WPP w/CNN</a:t>
            </a:r>
            <a:endParaRPr b="1"/>
          </a:p>
        </p:txBody>
      </p:sp>
      <p:sp>
        <p:nvSpPr>
          <p:cNvPr id="5" name="Google Shape;318;p32">
            <a:extLst>
              <a:ext uri="{FF2B5EF4-FFF2-40B4-BE49-F238E27FC236}">
                <a16:creationId xmlns:a16="http://schemas.microsoft.com/office/drawing/2014/main" id="{F3756962-6FA7-447A-A351-A24F4D30F434}"/>
              </a:ext>
            </a:extLst>
          </p:cNvPr>
          <p:cNvSpPr/>
          <p:nvPr/>
        </p:nvSpPr>
        <p:spPr>
          <a:xfrm>
            <a:off x="369050" y="4691400"/>
            <a:ext cx="1912800" cy="30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Ref. paper Anwen Zhu  et al.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6"/>
          <p:cNvSpPr txBox="1">
            <a:spLocks noGrp="1"/>
          </p:cNvSpPr>
          <p:nvPr>
            <p:ph type="title"/>
          </p:nvPr>
        </p:nvSpPr>
        <p:spPr>
          <a:xfrm>
            <a:off x="311700" y="437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Critique for WPP w/CNN</a:t>
            </a:r>
            <a:endParaRPr/>
          </a:p>
          <a:p>
            <a:pPr marL="0" lvl="0" indent="0" algn="l" rtl="0">
              <a:spcBef>
                <a:spcPts val="0"/>
              </a:spcBef>
              <a:spcAft>
                <a:spcPts val="0"/>
              </a:spcAft>
              <a:buNone/>
            </a:pPr>
            <a:endParaRPr sz="1400" b="1">
              <a:solidFill>
                <a:srgbClr val="000000"/>
              </a:solidFill>
            </a:endParaRPr>
          </a:p>
          <a:p>
            <a:pPr marL="0" lvl="0" indent="0" algn="l" rtl="0">
              <a:spcBef>
                <a:spcPts val="0"/>
              </a:spcBef>
              <a:spcAft>
                <a:spcPts val="0"/>
              </a:spcAft>
              <a:buNone/>
            </a:pPr>
            <a:endParaRPr/>
          </a:p>
        </p:txBody>
      </p:sp>
      <p:sp>
        <p:nvSpPr>
          <p:cNvPr id="349" name="Google Shape;349;p36"/>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Clr>
                <a:schemeClr val="dk1"/>
              </a:buClr>
              <a:buSzPts val="1800"/>
              <a:buChar char="●"/>
            </a:pPr>
            <a:r>
              <a:rPr lang="en">
                <a:solidFill>
                  <a:schemeClr val="dk1"/>
                </a:solidFill>
              </a:rPr>
              <a:t>Higher chances of error in long term prediction.</a:t>
            </a:r>
            <a:endParaRPr>
              <a:solidFill>
                <a:schemeClr val="dk1"/>
              </a:solidFill>
            </a:endParaRPr>
          </a:p>
          <a:p>
            <a:pPr marL="457200" lvl="0" indent="-342900" algn="l" rtl="0">
              <a:lnSpc>
                <a:spcPct val="100000"/>
              </a:lnSpc>
              <a:spcBef>
                <a:spcPts val="1000"/>
              </a:spcBef>
              <a:spcAft>
                <a:spcPts val="0"/>
              </a:spcAft>
              <a:buClr>
                <a:schemeClr val="dk1"/>
              </a:buClr>
              <a:buSzPts val="1800"/>
              <a:buChar char="●"/>
            </a:pPr>
            <a:r>
              <a:rPr lang="en">
                <a:solidFill>
                  <a:schemeClr val="dk1"/>
                </a:solidFill>
              </a:rPr>
              <a:t>Feasibility to use Pytorch rather than MATLAB.</a:t>
            </a:r>
            <a:endParaRPr>
              <a:solidFill>
                <a:schemeClr val="dk1"/>
              </a:solidFill>
            </a:endParaRPr>
          </a:p>
          <a:p>
            <a:pPr marL="457200" lvl="0" indent="-342900" algn="l" rtl="0">
              <a:lnSpc>
                <a:spcPct val="100000"/>
              </a:lnSpc>
              <a:spcBef>
                <a:spcPts val="1000"/>
              </a:spcBef>
              <a:spcAft>
                <a:spcPts val="0"/>
              </a:spcAft>
              <a:buClr>
                <a:schemeClr val="dk1"/>
              </a:buClr>
              <a:buSzPts val="1800"/>
              <a:buChar char="●"/>
            </a:pPr>
            <a:r>
              <a:rPr lang="en">
                <a:solidFill>
                  <a:schemeClr val="dk1"/>
                </a:solidFill>
              </a:rPr>
              <a:t>Feasibility to use NWP data as input simultaneously.</a:t>
            </a:r>
            <a:endParaRPr>
              <a:solidFill>
                <a:schemeClr val="dk1"/>
              </a:solidFill>
            </a:endParaRPr>
          </a:p>
          <a:p>
            <a:pPr marL="457200" lvl="0" indent="-342900" algn="l" rtl="0">
              <a:lnSpc>
                <a:spcPct val="100000"/>
              </a:lnSpc>
              <a:spcBef>
                <a:spcPts val="1000"/>
              </a:spcBef>
              <a:spcAft>
                <a:spcPts val="1000"/>
              </a:spcAft>
              <a:buClr>
                <a:schemeClr val="dk1"/>
              </a:buClr>
              <a:buSzPts val="1800"/>
              <a:buChar char="●"/>
            </a:pPr>
            <a:r>
              <a:rPr lang="en">
                <a:solidFill>
                  <a:schemeClr val="dk1"/>
                </a:solidFill>
              </a:rPr>
              <a:t>Propose Hybrid BiLSTM-CNN approach for WPP for better prediction accuracy. Ref. paper by Zhen Hao et al.</a:t>
            </a:r>
            <a:endParaRPr>
              <a:solidFill>
                <a:schemeClr val="dk1"/>
              </a:solidFill>
            </a:endParaRPr>
          </a:p>
        </p:txBody>
      </p:sp>
      <p:sp>
        <p:nvSpPr>
          <p:cNvPr id="350" name="Google Shape;350;p36"/>
          <p:cNvSpPr/>
          <p:nvPr/>
        </p:nvSpPr>
        <p:spPr>
          <a:xfrm>
            <a:off x="7410400" y="223100"/>
            <a:ext cx="1247700"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WPP w/CNN</a:t>
            </a:r>
            <a:endParaRPr b="1"/>
          </a:p>
        </p:txBody>
      </p:sp>
      <p:pic>
        <p:nvPicPr>
          <p:cNvPr id="351" name="Google Shape;351;p36"/>
          <p:cNvPicPr preferRelativeResize="0"/>
          <p:nvPr/>
        </p:nvPicPr>
        <p:blipFill>
          <a:blip r:embed="rId3">
            <a:alphaModFix/>
          </a:blip>
          <a:stretch>
            <a:fillRect/>
          </a:stretch>
        </p:blipFill>
        <p:spPr>
          <a:xfrm>
            <a:off x="1605700" y="3011988"/>
            <a:ext cx="5791200" cy="1857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7"/>
          <p:cNvSpPr txBox="1">
            <a:spLocks noGrp="1"/>
          </p:cNvSpPr>
          <p:nvPr>
            <p:ph type="title"/>
          </p:nvPr>
        </p:nvSpPr>
        <p:spPr>
          <a:xfrm>
            <a:off x="412800" y="557925"/>
            <a:ext cx="837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Architecture for WPP w/BiLSTM-CNN</a:t>
            </a:r>
            <a:endParaRPr dirty="0"/>
          </a:p>
        </p:txBody>
      </p:sp>
      <p:sp>
        <p:nvSpPr>
          <p:cNvPr id="357" name="Google Shape;357;p37"/>
          <p:cNvSpPr/>
          <p:nvPr/>
        </p:nvSpPr>
        <p:spPr>
          <a:xfrm>
            <a:off x="6621137" y="223100"/>
            <a:ext cx="2036963"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t>WPP w/BiLSTM-CNN</a:t>
            </a:r>
            <a:endParaRPr b="1" dirty="0"/>
          </a:p>
        </p:txBody>
      </p:sp>
      <p:sp>
        <p:nvSpPr>
          <p:cNvPr id="358" name="Google Shape;358;p37"/>
          <p:cNvSpPr/>
          <p:nvPr/>
        </p:nvSpPr>
        <p:spPr>
          <a:xfrm>
            <a:off x="449025" y="1057200"/>
            <a:ext cx="3173100" cy="45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Input Layer </a:t>
            </a:r>
            <a:endParaRPr/>
          </a:p>
        </p:txBody>
      </p:sp>
      <p:sp>
        <p:nvSpPr>
          <p:cNvPr id="359" name="Google Shape;359;p37"/>
          <p:cNvSpPr/>
          <p:nvPr/>
        </p:nvSpPr>
        <p:spPr>
          <a:xfrm>
            <a:off x="271675" y="981750"/>
            <a:ext cx="5976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60" name="Google Shape;360;p37"/>
          <p:cNvSpPr/>
          <p:nvPr/>
        </p:nvSpPr>
        <p:spPr>
          <a:xfrm>
            <a:off x="3801825" y="1130625"/>
            <a:ext cx="5072400" cy="3887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b="1" dirty="0"/>
              <a:t>Feature Learning:</a:t>
            </a:r>
            <a:endParaRPr b="1" dirty="0"/>
          </a:p>
          <a:p>
            <a:pPr marL="457200" lvl="0" indent="-317500" algn="just" rtl="0">
              <a:spcBef>
                <a:spcPts val="0"/>
              </a:spcBef>
              <a:spcAft>
                <a:spcPts val="0"/>
              </a:spcAft>
              <a:buSzPts val="1400"/>
              <a:buChar char="●"/>
            </a:pPr>
            <a:r>
              <a:rPr lang="en" dirty="0"/>
              <a:t>Input: Multivariate (NWP, power data)  </a:t>
            </a:r>
            <a:endParaRPr dirty="0"/>
          </a:p>
          <a:p>
            <a:pPr marL="457200" lvl="0" indent="-317500" algn="just" rtl="0">
              <a:spcBef>
                <a:spcPts val="0"/>
              </a:spcBef>
              <a:spcAft>
                <a:spcPts val="0"/>
              </a:spcAft>
              <a:buClr>
                <a:schemeClr val="dk1"/>
              </a:buClr>
              <a:buSzPts val="1400"/>
              <a:buChar char="●"/>
            </a:pPr>
            <a:r>
              <a:rPr lang="en" dirty="0">
                <a:solidFill>
                  <a:schemeClr val="dk1"/>
                </a:solidFill>
              </a:rPr>
              <a:t>Input selection: Grey Correlation Analysis</a:t>
            </a:r>
            <a:endParaRPr dirty="0">
              <a:solidFill>
                <a:schemeClr val="dk1"/>
              </a:solidFill>
            </a:endParaRPr>
          </a:p>
          <a:p>
            <a:pPr marL="742950" lvl="0" indent="-285750" algn="just" rtl="0">
              <a:spcBef>
                <a:spcPts val="0"/>
              </a:spcBef>
              <a:spcAft>
                <a:spcPts val="0"/>
              </a:spcAft>
              <a:buFont typeface="Arial" panose="020B0604020202020204" pitchFamily="34" charset="0"/>
              <a:buChar char="•"/>
            </a:pPr>
            <a:r>
              <a:rPr lang="en" dirty="0">
                <a:solidFill>
                  <a:schemeClr val="dk1"/>
                </a:solidFill>
              </a:rPr>
              <a:t>Calculate reference and comparison sequence for     Wind data </a:t>
            </a:r>
            <a:endParaRPr dirty="0">
              <a:solidFill>
                <a:schemeClr val="dk1"/>
              </a:solidFill>
            </a:endParaRPr>
          </a:p>
          <a:p>
            <a:pPr marL="742950" lvl="0" indent="-285750" algn="just" rtl="0">
              <a:spcBef>
                <a:spcPts val="0"/>
              </a:spcBef>
              <a:spcAft>
                <a:spcPts val="0"/>
              </a:spcAft>
              <a:buFont typeface="Arial" panose="020B0604020202020204" pitchFamily="34" charset="0"/>
              <a:buChar char="•"/>
            </a:pPr>
            <a:r>
              <a:rPr lang="en" dirty="0">
                <a:solidFill>
                  <a:schemeClr val="dk1"/>
                </a:solidFill>
              </a:rPr>
              <a:t>Standardize sequence using average and difference normalization for matrix transformation.</a:t>
            </a:r>
            <a:endParaRPr dirty="0">
              <a:solidFill>
                <a:schemeClr val="dk1"/>
              </a:solidFill>
            </a:endParaRPr>
          </a:p>
          <a:p>
            <a:pPr marL="742950" lvl="0" indent="-285750" algn="just" rtl="0">
              <a:spcBef>
                <a:spcPts val="0"/>
              </a:spcBef>
              <a:spcAft>
                <a:spcPts val="0"/>
              </a:spcAft>
              <a:buFont typeface="Arial" panose="020B0604020202020204" pitchFamily="34" charset="0"/>
              <a:buChar char="•"/>
            </a:pPr>
            <a:r>
              <a:rPr lang="en" dirty="0">
                <a:solidFill>
                  <a:schemeClr val="dk1"/>
                </a:solidFill>
              </a:rPr>
              <a:t>Calculate Absolute Value difference </a:t>
            </a:r>
            <a:endParaRPr dirty="0">
              <a:solidFill>
                <a:schemeClr val="dk1"/>
              </a:solidFill>
            </a:endParaRPr>
          </a:p>
          <a:p>
            <a:pPr marL="742950" lvl="0" indent="-285750" algn="just" rtl="0">
              <a:spcBef>
                <a:spcPts val="0"/>
              </a:spcBef>
              <a:spcAft>
                <a:spcPts val="0"/>
              </a:spcAft>
              <a:buFont typeface="Arial" panose="020B0604020202020204" pitchFamily="34" charset="0"/>
              <a:buChar char="•"/>
            </a:pPr>
            <a:r>
              <a:rPr lang="en" dirty="0">
                <a:solidFill>
                  <a:schemeClr val="dk1"/>
                </a:solidFill>
              </a:rPr>
              <a:t>Calculate the discrete coefficients that shows degree of correlation.</a:t>
            </a:r>
            <a:endParaRPr dirty="0">
              <a:solidFill>
                <a:schemeClr val="dk1"/>
              </a:solidFill>
            </a:endParaRPr>
          </a:p>
          <a:p>
            <a:pPr marL="742950" lvl="0" indent="-285750" algn="just" rtl="0">
              <a:spcBef>
                <a:spcPts val="0"/>
              </a:spcBef>
              <a:spcAft>
                <a:spcPts val="0"/>
              </a:spcAft>
              <a:buFont typeface="Arial" panose="020B0604020202020204" pitchFamily="34" charset="0"/>
              <a:buChar char="•"/>
            </a:pPr>
            <a:r>
              <a:rPr lang="en" dirty="0">
                <a:solidFill>
                  <a:schemeClr val="dk1"/>
                </a:solidFill>
              </a:rPr>
              <a:t>Calculate average of gray correlation. </a:t>
            </a:r>
            <a:endParaRPr dirty="0">
              <a:solidFill>
                <a:schemeClr val="dk1"/>
              </a:solidFill>
            </a:endParaRPr>
          </a:p>
          <a:p>
            <a:pPr marL="457200" lvl="0" indent="-317500" algn="just" rtl="0">
              <a:spcBef>
                <a:spcPts val="0"/>
              </a:spcBef>
              <a:spcAft>
                <a:spcPts val="0"/>
              </a:spcAft>
              <a:buSzPts val="1400"/>
              <a:buChar char="●"/>
            </a:pPr>
            <a:r>
              <a:rPr lang="en" dirty="0"/>
              <a:t>Input data sample size: 4896</a:t>
            </a:r>
            <a:endParaRPr dirty="0"/>
          </a:p>
          <a:p>
            <a:pPr marL="457200" lvl="0" indent="-317500" algn="just" rtl="0">
              <a:spcBef>
                <a:spcPts val="0"/>
              </a:spcBef>
              <a:spcAft>
                <a:spcPts val="0"/>
              </a:spcAft>
              <a:buSzPts val="1400"/>
              <a:buChar char="●"/>
            </a:pPr>
            <a:r>
              <a:rPr lang="en" dirty="0"/>
              <a:t>Temporal  resolution of data: 5min</a:t>
            </a:r>
            <a:endParaRPr dirty="0"/>
          </a:p>
          <a:p>
            <a:pPr marL="457200" lvl="0" indent="-317500" algn="just" rtl="0">
              <a:spcBef>
                <a:spcPts val="0"/>
              </a:spcBef>
              <a:spcAft>
                <a:spcPts val="0"/>
              </a:spcAft>
              <a:buSzPts val="1400"/>
              <a:buChar char="●"/>
            </a:pPr>
            <a:r>
              <a:rPr lang="en" dirty="0"/>
              <a:t>Batch size:100</a:t>
            </a:r>
            <a:endParaRPr dirty="0"/>
          </a:p>
        </p:txBody>
      </p:sp>
      <p:sp>
        <p:nvSpPr>
          <p:cNvPr id="361" name="Google Shape;361;p37"/>
          <p:cNvSpPr/>
          <p:nvPr/>
        </p:nvSpPr>
        <p:spPr>
          <a:xfrm>
            <a:off x="369050" y="4691400"/>
            <a:ext cx="1811100" cy="30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rPr>
              <a:t>Ref. paper Zhen Hao et al.</a:t>
            </a:r>
            <a:endParaRPr/>
          </a:p>
        </p:txBody>
      </p:sp>
      <p:pic>
        <p:nvPicPr>
          <p:cNvPr id="362" name="Google Shape;362;p37"/>
          <p:cNvPicPr preferRelativeResize="0"/>
          <p:nvPr/>
        </p:nvPicPr>
        <p:blipFill>
          <a:blip r:embed="rId3">
            <a:alphaModFix/>
          </a:blip>
          <a:stretch>
            <a:fillRect/>
          </a:stretch>
        </p:blipFill>
        <p:spPr>
          <a:xfrm>
            <a:off x="597650" y="3684900"/>
            <a:ext cx="2390650" cy="745472"/>
          </a:xfrm>
          <a:prstGeom prst="rect">
            <a:avLst/>
          </a:prstGeom>
          <a:noFill/>
          <a:ln>
            <a:noFill/>
          </a:ln>
        </p:spPr>
      </p:pic>
      <p:sp>
        <p:nvSpPr>
          <p:cNvPr id="363" name="Google Shape;363;p37"/>
          <p:cNvSpPr txBox="1"/>
          <p:nvPr/>
        </p:nvSpPr>
        <p:spPr>
          <a:xfrm>
            <a:off x="485250" y="3341275"/>
            <a:ext cx="26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Calculate degree of correlation</a:t>
            </a:r>
            <a:endParaRPr/>
          </a:p>
        </p:txBody>
      </p:sp>
      <p:pic>
        <p:nvPicPr>
          <p:cNvPr id="364" name="Google Shape;364;p37"/>
          <p:cNvPicPr preferRelativeResize="0"/>
          <p:nvPr/>
        </p:nvPicPr>
        <p:blipFill>
          <a:blip r:embed="rId4">
            <a:alphaModFix/>
          </a:blip>
          <a:stretch>
            <a:fillRect/>
          </a:stretch>
        </p:blipFill>
        <p:spPr>
          <a:xfrm>
            <a:off x="597650" y="2372975"/>
            <a:ext cx="1937875" cy="717732"/>
          </a:xfrm>
          <a:prstGeom prst="rect">
            <a:avLst/>
          </a:prstGeom>
          <a:noFill/>
          <a:ln>
            <a:noFill/>
          </a:ln>
        </p:spPr>
      </p:pic>
      <p:sp>
        <p:nvSpPr>
          <p:cNvPr id="365" name="Google Shape;365;p37"/>
          <p:cNvSpPr txBox="1"/>
          <p:nvPr/>
        </p:nvSpPr>
        <p:spPr>
          <a:xfrm>
            <a:off x="485250" y="1969675"/>
            <a:ext cx="26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Feature normalization equation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412800" y="557925"/>
            <a:ext cx="837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Architecture for WPP w/BiLSTM-CNN</a:t>
            </a:r>
            <a:endParaRPr dirty="0"/>
          </a:p>
        </p:txBody>
      </p:sp>
      <p:sp>
        <p:nvSpPr>
          <p:cNvPr id="371" name="Google Shape;371;p38"/>
          <p:cNvSpPr/>
          <p:nvPr/>
        </p:nvSpPr>
        <p:spPr>
          <a:xfrm>
            <a:off x="6665205" y="223100"/>
            <a:ext cx="1992895"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t>WPP w/BiLSTM-CNN</a:t>
            </a:r>
            <a:endParaRPr b="1" dirty="0"/>
          </a:p>
        </p:txBody>
      </p:sp>
      <p:sp>
        <p:nvSpPr>
          <p:cNvPr id="372" name="Google Shape;372;p38"/>
          <p:cNvSpPr/>
          <p:nvPr/>
        </p:nvSpPr>
        <p:spPr>
          <a:xfrm>
            <a:off x="449025" y="1057200"/>
            <a:ext cx="3071100" cy="45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Hidden Layer </a:t>
            </a:r>
            <a:endParaRPr/>
          </a:p>
        </p:txBody>
      </p:sp>
      <p:sp>
        <p:nvSpPr>
          <p:cNvPr id="373" name="Google Shape;373;p38"/>
          <p:cNvSpPr/>
          <p:nvPr/>
        </p:nvSpPr>
        <p:spPr>
          <a:xfrm>
            <a:off x="271675" y="981750"/>
            <a:ext cx="5976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74" name="Google Shape;374;p38"/>
          <p:cNvSpPr/>
          <p:nvPr/>
        </p:nvSpPr>
        <p:spPr>
          <a:xfrm>
            <a:off x="3604075" y="1130625"/>
            <a:ext cx="5304300" cy="38136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b="1"/>
              <a:t>Feature Extraction:</a:t>
            </a:r>
            <a:endParaRPr b="1"/>
          </a:p>
          <a:p>
            <a:pPr marL="457200" lvl="0" indent="-317500" algn="just" rtl="0">
              <a:spcBef>
                <a:spcPts val="0"/>
              </a:spcBef>
              <a:spcAft>
                <a:spcPts val="0"/>
              </a:spcAft>
              <a:buSzPts val="1400"/>
              <a:buChar char="●"/>
            </a:pPr>
            <a:r>
              <a:rPr lang="en"/>
              <a:t>BiLSTM-extract bidirectional temporal features</a:t>
            </a:r>
            <a:endParaRPr/>
          </a:p>
          <a:p>
            <a:pPr marL="457200" lvl="0" indent="-317500" algn="just" rtl="0">
              <a:spcBef>
                <a:spcPts val="1000"/>
              </a:spcBef>
              <a:spcAft>
                <a:spcPts val="0"/>
              </a:spcAft>
              <a:buSzPts val="1400"/>
              <a:buChar char="●"/>
            </a:pPr>
            <a:r>
              <a:rPr lang="en"/>
              <a:t>Convolution-Pooling- extract spatial features</a:t>
            </a:r>
            <a:endParaRPr/>
          </a:p>
          <a:p>
            <a:pPr marL="457200" lvl="0" indent="-317500" algn="just" rtl="0">
              <a:spcBef>
                <a:spcPts val="1000"/>
              </a:spcBef>
              <a:spcAft>
                <a:spcPts val="0"/>
              </a:spcAft>
              <a:buSzPts val="1400"/>
              <a:buChar char="●"/>
            </a:pPr>
            <a:r>
              <a:rPr lang="en"/>
              <a:t>Data extracted from BiLSTM is input for CNN.</a:t>
            </a:r>
            <a:endParaRPr/>
          </a:p>
          <a:p>
            <a:pPr marL="457200" lvl="0" indent="-317500" algn="just" rtl="0">
              <a:spcBef>
                <a:spcPts val="1000"/>
              </a:spcBef>
              <a:spcAft>
                <a:spcPts val="0"/>
              </a:spcAft>
              <a:buSzPts val="1400"/>
              <a:buChar char="●"/>
            </a:pPr>
            <a:r>
              <a:rPr lang="en"/>
              <a:t>2 Convolution and 2 Pooling layer used for extraction with Kernel size 3</a:t>
            </a:r>
            <a:endParaRPr/>
          </a:p>
          <a:p>
            <a:pPr marL="457200" lvl="0" indent="-317500" algn="just" rtl="0">
              <a:spcBef>
                <a:spcPts val="1000"/>
              </a:spcBef>
              <a:spcAft>
                <a:spcPts val="0"/>
              </a:spcAft>
              <a:buSzPts val="1400"/>
              <a:buChar char="●"/>
            </a:pPr>
            <a:r>
              <a:rPr lang="en">
                <a:solidFill>
                  <a:schemeClr val="dk1"/>
                </a:solidFill>
              </a:rPr>
              <a:t>Hidden layer has 64 and 128 neurons</a:t>
            </a:r>
            <a:endParaRPr/>
          </a:p>
          <a:p>
            <a:pPr marL="457200" lvl="0" indent="-317500" algn="just" rtl="0">
              <a:spcBef>
                <a:spcPts val="1000"/>
              </a:spcBef>
              <a:spcAft>
                <a:spcPts val="0"/>
              </a:spcAft>
              <a:buSzPts val="1400"/>
              <a:buChar char="●"/>
            </a:pPr>
            <a:r>
              <a:rPr lang="en"/>
              <a:t>Add Drop out mechanism(2 layer)to prevent overfitting</a:t>
            </a:r>
            <a:endParaRPr/>
          </a:p>
          <a:p>
            <a:pPr marL="457200" lvl="0" indent="-317500" algn="just" rtl="0">
              <a:spcBef>
                <a:spcPts val="1000"/>
              </a:spcBef>
              <a:spcAft>
                <a:spcPts val="0"/>
              </a:spcAft>
              <a:buSzPts val="1400"/>
              <a:buChar char="●"/>
            </a:pPr>
            <a:r>
              <a:rPr lang="en"/>
              <a:t>FC layer has 512 neurons to predict the output</a:t>
            </a:r>
            <a:endParaRPr/>
          </a:p>
          <a:p>
            <a:pPr marL="457200" lvl="0" indent="-317500" algn="just" rtl="0">
              <a:spcBef>
                <a:spcPts val="1000"/>
              </a:spcBef>
              <a:spcAft>
                <a:spcPts val="0"/>
              </a:spcAft>
              <a:buSzPts val="1400"/>
              <a:buChar char="●"/>
            </a:pPr>
            <a:r>
              <a:rPr lang="en"/>
              <a:t>Indicator used to verify prediction accuracy is MSE.</a:t>
            </a:r>
            <a:endParaRPr/>
          </a:p>
          <a:p>
            <a:pPr marL="457200" lvl="0" indent="0" algn="just" rtl="0">
              <a:spcBef>
                <a:spcPts val="1000"/>
              </a:spcBef>
              <a:spcAft>
                <a:spcPts val="0"/>
              </a:spcAft>
              <a:buNone/>
            </a:pPr>
            <a:endParaRPr/>
          </a:p>
        </p:txBody>
      </p:sp>
      <p:sp>
        <p:nvSpPr>
          <p:cNvPr id="375" name="Google Shape;375;p38"/>
          <p:cNvSpPr/>
          <p:nvPr/>
        </p:nvSpPr>
        <p:spPr>
          <a:xfrm>
            <a:off x="369050" y="4691400"/>
            <a:ext cx="1811100" cy="30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Ref. paper Zhen Hao et al.</a:t>
            </a:r>
            <a:endParaRPr/>
          </a:p>
        </p:txBody>
      </p:sp>
      <p:pic>
        <p:nvPicPr>
          <p:cNvPr id="376" name="Google Shape;376;p38"/>
          <p:cNvPicPr preferRelativeResize="0"/>
          <p:nvPr/>
        </p:nvPicPr>
        <p:blipFill>
          <a:blip r:embed="rId3">
            <a:alphaModFix/>
          </a:blip>
          <a:stretch>
            <a:fillRect/>
          </a:stretch>
        </p:blipFill>
        <p:spPr>
          <a:xfrm>
            <a:off x="685800" y="3783245"/>
            <a:ext cx="1650500" cy="572700"/>
          </a:xfrm>
          <a:prstGeom prst="rect">
            <a:avLst/>
          </a:prstGeom>
          <a:noFill/>
          <a:ln>
            <a:noFill/>
          </a:ln>
        </p:spPr>
      </p:pic>
      <p:sp>
        <p:nvSpPr>
          <p:cNvPr id="377" name="Google Shape;377;p38"/>
          <p:cNvSpPr txBox="1"/>
          <p:nvPr/>
        </p:nvSpPr>
        <p:spPr>
          <a:xfrm>
            <a:off x="637650" y="3437670"/>
            <a:ext cx="26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Convolution operation eq:</a:t>
            </a:r>
            <a:endParaRPr dirty="0"/>
          </a:p>
        </p:txBody>
      </p:sp>
      <p:pic>
        <p:nvPicPr>
          <p:cNvPr id="3" name="Picture 2">
            <a:extLst>
              <a:ext uri="{FF2B5EF4-FFF2-40B4-BE49-F238E27FC236}">
                <a16:creationId xmlns:a16="http://schemas.microsoft.com/office/drawing/2014/main" id="{23E11136-6756-4025-A26A-54C5CE1AD80A}"/>
              </a:ext>
            </a:extLst>
          </p:cNvPr>
          <p:cNvPicPr>
            <a:picLocks noChangeAspect="1"/>
          </p:cNvPicPr>
          <p:nvPr/>
        </p:nvPicPr>
        <p:blipFill>
          <a:blip r:embed="rId4"/>
          <a:stretch>
            <a:fillRect/>
          </a:stretch>
        </p:blipFill>
        <p:spPr>
          <a:xfrm>
            <a:off x="645745" y="2226497"/>
            <a:ext cx="1811100" cy="1001443"/>
          </a:xfrm>
          <a:prstGeom prst="rect">
            <a:avLst/>
          </a:prstGeom>
        </p:spPr>
      </p:pic>
      <p:sp>
        <p:nvSpPr>
          <p:cNvPr id="12" name="Google Shape;377;p38">
            <a:extLst>
              <a:ext uri="{FF2B5EF4-FFF2-40B4-BE49-F238E27FC236}">
                <a16:creationId xmlns:a16="http://schemas.microsoft.com/office/drawing/2014/main" id="{6429DB7D-427F-4C9C-B456-84BE6144F829}"/>
              </a:ext>
            </a:extLst>
          </p:cNvPr>
          <p:cNvSpPr txBox="1"/>
          <p:nvPr/>
        </p:nvSpPr>
        <p:spPr>
          <a:xfrm>
            <a:off x="679881" y="1849406"/>
            <a:ext cx="26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BiLSTM operation eq:</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9"/>
          <p:cNvSpPr txBox="1">
            <a:spLocks noGrp="1"/>
          </p:cNvSpPr>
          <p:nvPr>
            <p:ph type="title"/>
          </p:nvPr>
        </p:nvSpPr>
        <p:spPr>
          <a:xfrm>
            <a:off x="439425" y="531800"/>
            <a:ext cx="837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Architecture for WPP w/BiLSTM-CNN</a:t>
            </a:r>
            <a:endParaRPr dirty="0"/>
          </a:p>
        </p:txBody>
      </p:sp>
      <p:sp>
        <p:nvSpPr>
          <p:cNvPr id="383" name="Google Shape;383;p39"/>
          <p:cNvSpPr/>
          <p:nvPr/>
        </p:nvSpPr>
        <p:spPr>
          <a:xfrm>
            <a:off x="6687239" y="223100"/>
            <a:ext cx="1970861"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t>WPP w/BiLSTM-CNN</a:t>
            </a:r>
            <a:endParaRPr b="1" dirty="0"/>
          </a:p>
        </p:txBody>
      </p:sp>
      <p:sp>
        <p:nvSpPr>
          <p:cNvPr id="384" name="Google Shape;384;p39"/>
          <p:cNvSpPr/>
          <p:nvPr/>
        </p:nvSpPr>
        <p:spPr>
          <a:xfrm>
            <a:off x="372825" y="1133400"/>
            <a:ext cx="2858700" cy="45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Output Layer </a:t>
            </a:r>
            <a:endParaRPr/>
          </a:p>
        </p:txBody>
      </p:sp>
      <p:sp>
        <p:nvSpPr>
          <p:cNvPr id="385" name="Google Shape;385;p39"/>
          <p:cNvSpPr/>
          <p:nvPr/>
        </p:nvSpPr>
        <p:spPr>
          <a:xfrm>
            <a:off x="195475" y="1057950"/>
            <a:ext cx="5976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86" name="Google Shape;386;p39"/>
          <p:cNvSpPr/>
          <p:nvPr/>
        </p:nvSpPr>
        <p:spPr>
          <a:xfrm>
            <a:off x="202075" y="1666200"/>
            <a:ext cx="3060300" cy="22176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b="1"/>
              <a:t>Model Result:</a:t>
            </a:r>
            <a:endParaRPr b="1"/>
          </a:p>
          <a:p>
            <a:pPr marL="457200" lvl="0" indent="-317500" algn="just" rtl="0">
              <a:spcBef>
                <a:spcPts val="0"/>
              </a:spcBef>
              <a:spcAft>
                <a:spcPts val="0"/>
              </a:spcAft>
              <a:buSzPts val="1400"/>
              <a:buChar char="●"/>
            </a:pPr>
            <a:r>
              <a:rPr lang="en"/>
              <a:t>Best Accuracy with low MSE value compared to single CNN model.</a:t>
            </a:r>
            <a:endParaRPr/>
          </a:p>
          <a:p>
            <a:pPr marL="457200" lvl="0" indent="-317500" algn="just" rtl="0">
              <a:spcBef>
                <a:spcPts val="1000"/>
              </a:spcBef>
              <a:spcAft>
                <a:spcPts val="1000"/>
              </a:spcAft>
              <a:buSzPts val="1400"/>
              <a:buChar char="●"/>
            </a:pPr>
            <a:r>
              <a:rPr lang="en"/>
              <a:t>Apply Adam Optimizer to identify learning Rate </a:t>
            </a:r>
            <a:endParaRPr/>
          </a:p>
        </p:txBody>
      </p:sp>
      <p:sp>
        <p:nvSpPr>
          <p:cNvPr id="387" name="Google Shape;387;p39"/>
          <p:cNvSpPr/>
          <p:nvPr/>
        </p:nvSpPr>
        <p:spPr>
          <a:xfrm>
            <a:off x="369050" y="4691400"/>
            <a:ext cx="1811100" cy="30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Ref. paper Zhen Hao et al.</a:t>
            </a:r>
            <a:endParaRPr/>
          </a:p>
        </p:txBody>
      </p:sp>
      <p:pic>
        <p:nvPicPr>
          <p:cNvPr id="388" name="Google Shape;388;p39"/>
          <p:cNvPicPr preferRelativeResize="0"/>
          <p:nvPr/>
        </p:nvPicPr>
        <p:blipFill>
          <a:blip r:embed="rId3">
            <a:alphaModFix/>
          </a:blip>
          <a:stretch>
            <a:fillRect/>
          </a:stretch>
        </p:blipFill>
        <p:spPr>
          <a:xfrm>
            <a:off x="3324900" y="1619500"/>
            <a:ext cx="5666700" cy="3300900"/>
          </a:xfrm>
          <a:prstGeom prst="rect">
            <a:avLst/>
          </a:prstGeom>
          <a:noFill/>
          <a:ln w="9525" cap="flat" cmpd="sng">
            <a:solidFill>
              <a:schemeClr val="dk2"/>
            </a:solidFill>
            <a:prstDash val="solid"/>
            <a:round/>
            <a:headEnd type="none" w="sm" len="sm"/>
            <a:tailEnd type="none" w="sm" len="sm"/>
          </a:ln>
        </p:spPr>
      </p:pic>
      <p:sp>
        <p:nvSpPr>
          <p:cNvPr id="389" name="Google Shape;389;p39"/>
          <p:cNvSpPr/>
          <p:nvPr/>
        </p:nvSpPr>
        <p:spPr>
          <a:xfrm>
            <a:off x="4640025" y="1133400"/>
            <a:ext cx="2858700" cy="45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Parameters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0"/>
          <p:cNvSpPr txBox="1">
            <a:spLocks noGrp="1"/>
          </p:cNvSpPr>
          <p:nvPr>
            <p:ph type="title"/>
          </p:nvPr>
        </p:nvSpPr>
        <p:spPr>
          <a:xfrm>
            <a:off x="311700" y="437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395" name="Google Shape;395;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292929"/>
                </a:solidFill>
              </a:rPr>
              <a:t>Mask R-CNN:</a:t>
            </a:r>
            <a:endParaRPr sz="2400">
              <a:solidFill>
                <a:srgbClr val="292929"/>
              </a:solidFill>
            </a:endParaRPr>
          </a:p>
          <a:p>
            <a:pPr marL="457200" lvl="0" indent="-381000" algn="l" rtl="0">
              <a:spcBef>
                <a:spcPts val="1200"/>
              </a:spcBef>
              <a:spcAft>
                <a:spcPts val="0"/>
              </a:spcAft>
              <a:buClr>
                <a:srgbClr val="292929"/>
              </a:buClr>
              <a:buSzPts val="2400"/>
              <a:buChar char="●"/>
            </a:pPr>
            <a:r>
              <a:rPr lang="en" sz="2400">
                <a:solidFill>
                  <a:srgbClr val="292929"/>
                </a:solidFill>
              </a:rPr>
              <a:t>Pixel level masks instead of rectangular masks</a:t>
            </a:r>
            <a:endParaRPr sz="2400">
              <a:solidFill>
                <a:srgbClr val="292929"/>
              </a:solidFill>
            </a:endParaRPr>
          </a:p>
          <a:p>
            <a:pPr marL="457200" lvl="0" indent="-381000" algn="l" rtl="0">
              <a:spcBef>
                <a:spcPts val="0"/>
              </a:spcBef>
              <a:spcAft>
                <a:spcPts val="0"/>
              </a:spcAft>
              <a:buClr>
                <a:srgbClr val="292929"/>
              </a:buClr>
              <a:buSzPts val="2400"/>
              <a:buChar char="●"/>
            </a:pPr>
            <a:r>
              <a:rPr lang="en" sz="2400">
                <a:solidFill>
                  <a:srgbClr val="292929"/>
                </a:solidFill>
              </a:rPr>
              <a:t>Not hindered by occlusion</a:t>
            </a:r>
            <a:endParaRPr sz="2400">
              <a:solidFill>
                <a:srgbClr val="292929"/>
              </a:solidFill>
            </a:endParaRPr>
          </a:p>
          <a:p>
            <a:pPr marL="457200" lvl="0" indent="-381000" algn="l" rtl="0">
              <a:spcBef>
                <a:spcPts val="0"/>
              </a:spcBef>
              <a:spcAft>
                <a:spcPts val="0"/>
              </a:spcAft>
              <a:buClr>
                <a:srgbClr val="292929"/>
              </a:buClr>
              <a:buSzPts val="2400"/>
              <a:buChar char="●"/>
            </a:pPr>
            <a:r>
              <a:rPr lang="en" sz="2400">
                <a:solidFill>
                  <a:srgbClr val="292929"/>
                </a:solidFill>
              </a:rPr>
              <a:t>High accuracy of 96% to 97%</a:t>
            </a:r>
            <a:endParaRPr sz="2400">
              <a:solidFill>
                <a:srgbClr val="292929"/>
              </a:solidFill>
            </a:endParaRPr>
          </a:p>
          <a:p>
            <a:pPr marL="457200" lvl="0" indent="-381000" algn="l" rtl="0">
              <a:spcBef>
                <a:spcPts val="0"/>
              </a:spcBef>
              <a:spcAft>
                <a:spcPts val="0"/>
              </a:spcAft>
              <a:buClr>
                <a:srgbClr val="292929"/>
              </a:buClr>
              <a:buSzPts val="2400"/>
              <a:buChar char="●"/>
            </a:pPr>
            <a:r>
              <a:rPr lang="en" sz="2400">
                <a:solidFill>
                  <a:srgbClr val="292929"/>
                </a:solidFill>
              </a:rPr>
              <a:t>Increases profits for farmers</a:t>
            </a:r>
            <a:endParaRPr sz="2400">
              <a:solidFill>
                <a:srgbClr val="292929"/>
              </a:solidFill>
            </a:endParaRPr>
          </a:p>
          <a:p>
            <a:pPr marL="457200" lvl="0" indent="-381000" algn="l" rtl="0">
              <a:spcBef>
                <a:spcPts val="0"/>
              </a:spcBef>
              <a:spcAft>
                <a:spcPts val="0"/>
              </a:spcAft>
              <a:buClr>
                <a:srgbClr val="292929"/>
              </a:buClr>
              <a:buSzPts val="2400"/>
              <a:buChar char="●"/>
            </a:pPr>
            <a:r>
              <a:rPr lang="en" sz="2400">
                <a:solidFill>
                  <a:srgbClr val="292929"/>
                </a:solidFill>
              </a:rPr>
              <a:t>Lowers prices for consumers</a:t>
            </a:r>
            <a:endParaRPr sz="2400">
              <a:solidFill>
                <a:srgbClr val="292929"/>
              </a:solidFill>
            </a:endParaRPr>
          </a:p>
        </p:txBody>
      </p:sp>
      <p:pic>
        <p:nvPicPr>
          <p:cNvPr id="396" name="Google Shape;396;p40"/>
          <p:cNvPicPr preferRelativeResize="0"/>
          <p:nvPr/>
        </p:nvPicPr>
        <p:blipFill>
          <a:blip r:embed="rId3">
            <a:alphaModFix/>
          </a:blip>
          <a:stretch>
            <a:fillRect/>
          </a:stretch>
        </p:blipFill>
        <p:spPr>
          <a:xfrm>
            <a:off x="5264225" y="2497875"/>
            <a:ext cx="3365475" cy="2350574"/>
          </a:xfrm>
          <a:prstGeom prst="rect">
            <a:avLst/>
          </a:prstGeom>
          <a:noFill/>
          <a:ln>
            <a:noFill/>
          </a:ln>
        </p:spPr>
      </p:pic>
      <p:pic>
        <p:nvPicPr>
          <p:cNvPr id="397" name="Google Shape;397;p40"/>
          <p:cNvPicPr preferRelativeResize="0"/>
          <p:nvPr/>
        </p:nvPicPr>
        <p:blipFill>
          <a:blip r:embed="rId4">
            <a:alphaModFix/>
          </a:blip>
          <a:stretch>
            <a:fillRect/>
          </a:stretch>
        </p:blipFill>
        <p:spPr>
          <a:xfrm>
            <a:off x="4238275" y="-2"/>
            <a:ext cx="996925" cy="133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1"/>
          <p:cNvSpPr txBox="1">
            <a:spLocks noGrp="1"/>
          </p:cNvSpPr>
          <p:nvPr>
            <p:ph type="title"/>
          </p:nvPr>
        </p:nvSpPr>
        <p:spPr>
          <a:xfrm>
            <a:off x="311700" y="437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 - WPP w/CNN</a:t>
            </a:r>
            <a:endParaRPr/>
          </a:p>
          <a:p>
            <a:pPr marL="0" lvl="0" indent="0" algn="l" rtl="0">
              <a:spcBef>
                <a:spcPts val="0"/>
              </a:spcBef>
              <a:spcAft>
                <a:spcPts val="0"/>
              </a:spcAft>
              <a:buNone/>
            </a:pPr>
            <a:endParaRPr/>
          </a:p>
        </p:txBody>
      </p:sp>
      <p:sp>
        <p:nvSpPr>
          <p:cNvPr id="403" name="Google Shape;403;p41"/>
          <p:cNvSpPr txBox="1">
            <a:spLocks noGrp="1"/>
          </p:cNvSpPr>
          <p:nvPr>
            <p:ph type="body" idx="1"/>
          </p:nvPr>
        </p:nvSpPr>
        <p:spPr>
          <a:xfrm>
            <a:off x="311700" y="1152475"/>
            <a:ext cx="4512900" cy="3416400"/>
          </a:xfrm>
          <a:prstGeom prst="rect">
            <a:avLst/>
          </a:prstGeom>
        </p:spPr>
        <p:txBody>
          <a:bodyPr spcFirstLastPara="1" wrap="square" lIns="91425" tIns="91425" rIns="91425" bIns="91425" anchor="t" anchorCtr="0">
            <a:normAutofit fontScale="92500"/>
          </a:bodyPr>
          <a:lstStyle/>
          <a:p>
            <a:pPr marL="457200" lvl="0" indent="-317500" algn="just" rtl="0">
              <a:lnSpc>
                <a:spcPct val="100000"/>
              </a:lnSpc>
              <a:spcBef>
                <a:spcPts val="0"/>
              </a:spcBef>
              <a:spcAft>
                <a:spcPts val="0"/>
              </a:spcAft>
              <a:buClr>
                <a:schemeClr val="dk1"/>
              </a:buClr>
              <a:buSzPts val="1400"/>
              <a:buChar char="●"/>
            </a:pPr>
            <a:r>
              <a:rPr lang="en" sz="1400">
                <a:solidFill>
                  <a:schemeClr val="dk1"/>
                </a:solidFill>
              </a:rPr>
              <a:t>Red curve is the actual wind power and blue curve is the predictive value.</a:t>
            </a:r>
            <a:endParaRPr sz="1400">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sz="1400">
                <a:solidFill>
                  <a:schemeClr val="dk1"/>
                </a:solidFill>
              </a:rPr>
              <a:t>The predicted and actual value coincide in the result, verifying feasibility of application. </a:t>
            </a:r>
            <a:endParaRPr sz="1400">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sz="1400">
                <a:solidFill>
                  <a:schemeClr val="dk1"/>
                </a:solidFill>
              </a:rPr>
              <a:t>Model gives prediction for wind power in proceeding 4 hours. </a:t>
            </a:r>
            <a:endParaRPr sz="1400">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sz="1400">
                <a:solidFill>
                  <a:schemeClr val="dk1"/>
                </a:solidFill>
              </a:rPr>
              <a:t>Accurate prediction helps in system cost curtailment.</a:t>
            </a:r>
            <a:endParaRPr sz="1400">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sz="1400">
                <a:solidFill>
                  <a:schemeClr val="dk1"/>
                </a:solidFill>
              </a:rPr>
              <a:t>Demand side strategies can be developed to fulfill growing energy demand in economical way.</a:t>
            </a:r>
            <a:endParaRPr sz="1400">
              <a:solidFill>
                <a:schemeClr val="dk1"/>
              </a:solidFill>
            </a:endParaRPr>
          </a:p>
          <a:p>
            <a:pPr marL="457200" lvl="0" indent="-317500" algn="just" rtl="0">
              <a:lnSpc>
                <a:spcPct val="100000"/>
              </a:lnSpc>
              <a:spcBef>
                <a:spcPts val="1000"/>
              </a:spcBef>
              <a:spcAft>
                <a:spcPts val="1000"/>
              </a:spcAft>
              <a:buClr>
                <a:schemeClr val="dk1"/>
              </a:buClr>
              <a:buSzPts val="1400"/>
              <a:buChar char="●"/>
            </a:pPr>
            <a:r>
              <a:rPr lang="en" sz="1400">
                <a:solidFill>
                  <a:schemeClr val="dk1"/>
                </a:solidFill>
              </a:rPr>
              <a:t>CNN has fastest computational speed, less training time and efficient feature mining compared to Hybrid models.   </a:t>
            </a:r>
            <a:endParaRPr sz="1400">
              <a:solidFill>
                <a:schemeClr val="dk1"/>
              </a:solidFill>
            </a:endParaRPr>
          </a:p>
        </p:txBody>
      </p:sp>
      <p:sp>
        <p:nvSpPr>
          <p:cNvPr id="404" name="Google Shape;404;p41"/>
          <p:cNvSpPr/>
          <p:nvPr/>
        </p:nvSpPr>
        <p:spPr>
          <a:xfrm>
            <a:off x="6648400" y="223100"/>
            <a:ext cx="2183700" cy="308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Wind Power Prediction</a:t>
            </a:r>
            <a:endParaRPr b="1"/>
          </a:p>
        </p:txBody>
      </p:sp>
      <p:pic>
        <p:nvPicPr>
          <p:cNvPr id="405" name="Google Shape;405;p41"/>
          <p:cNvPicPr preferRelativeResize="0"/>
          <p:nvPr/>
        </p:nvPicPr>
        <p:blipFill>
          <a:blip r:embed="rId3">
            <a:alphaModFix/>
          </a:blip>
          <a:stretch>
            <a:fillRect/>
          </a:stretch>
        </p:blipFill>
        <p:spPr>
          <a:xfrm>
            <a:off x="4824500" y="1852625"/>
            <a:ext cx="4005175" cy="2002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410" name="Google Shape;410;p42"/>
          <p:cNvSpPr txBox="1">
            <a:spLocks noGrp="1"/>
          </p:cNvSpPr>
          <p:nvPr>
            <p:ph type="title"/>
          </p:nvPr>
        </p:nvSpPr>
        <p:spPr>
          <a:xfrm>
            <a:off x="311700" y="1229625"/>
            <a:ext cx="8520600" cy="1608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t>Thank you for your attention!</a:t>
            </a:r>
            <a:endParaRPr sz="3900"/>
          </a:p>
        </p:txBody>
      </p:sp>
      <p:sp>
        <p:nvSpPr>
          <p:cNvPr id="411" name="Google Shape;411;p42"/>
          <p:cNvSpPr txBox="1"/>
          <p:nvPr/>
        </p:nvSpPr>
        <p:spPr>
          <a:xfrm>
            <a:off x="0" y="3458625"/>
            <a:ext cx="9144000" cy="1502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600" dirty="0">
                <a:solidFill>
                  <a:schemeClr val="dk1"/>
                </a:solidFill>
                <a:highlight>
                  <a:schemeClr val="lt1"/>
                </a:highlight>
              </a:rPr>
              <a:t>References</a:t>
            </a:r>
            <a:endParaRPr sz="1600" dirty="0">
              <a:solidFill>
                <a:schemeClr val="dk1"/>
              </a:solidFill>
              <a:highlight>
                <a:schemeClr val="lt1"/>
              </a:highlight>
            </a:endParaRPr>
          </a:p>
          <a:p>
            <a:pPr marL="0" lvl="0" indent="0" algn="l" rtl="0">
              <a:spcBef>
                <a:spcPts val="0"/>
              </a:spcBef>
              <a:spcAft>
                <a:spcPts val="0"/>
              </a:spcAft>
              <a:buNone/>
            </a:pPr>
            <a:r>
              <a:rPr lang="en" sz="600" dirty="0">
                <a:solidFill>
                  <a:schemeClr val="dk1"/>
                </a:solidFill>
                <a:highlight>
                  <a:schemeClr val="lt1"/>
                </a:highlight>
              </a:rPr>
              <a:t>A. Zhu, X. Li, Z. Mo and R. Wu, "Wind power prediction based on a convolutional neural network," </a:t>
            </a:r>
            <a:r>
              <a:rPr lang="en" sz="600" i="1" dirty="0">
                <a:solidFill>
                  <a:schemeClr val="dk1"/>
                </a:solidFill>
                <a:highlight>
                  <a:schemeClr val="lt1"/>
                </a:highlight>
              </a:rPr>
              <a:t>2017 International Conference on Circuits, Devices and Systems (ICCDS)</a:t>
            </a:r>
            <a:r>
              <a:rPr lang="en" sz="600" dirty="0">
                <a:solidFill>
                  <a:schemeClr val="dk1"/>
                </a:solidFill>
                <a:highlight>
                  <a:schemeClr val="lt1"/>
                </a:highlight>
              </a:rPr>
              <a:t>, 2017, pp. 131-135, doi: 10.1109/ICCDS.2017.8120465.</a:t>
            </a:r>
            <a:endParaRPr sz="600" dirty="0">
              <a:solidFill>
                <a:schemeClr val="dk1"/>
              </a:solidFill>
              <a:highlight>
                <a:schemeClr val="lt1"/>
              </a:highlight>
            </a:endParaRPr>
          </a:p>
          <a:p>
            <a:pPr marL="0" lvl="0" indent="0" algn="l" rtl="0">
              <a:spcBef>
                <a:spcPts val="0"/>
              </a:spcBef>
              <a:spcAft>
                <a:spcPts val="0"/>
              </a:spcAft>
              <a:buNone/>
            </a:pPr>
            <a:endParaRPr sz="600" dirty="0">
              <a:solidFill>
                <a:schemeClr val="dk1"/>
              </a:solidFill>
              <a:highlight>
                <a:schemeClr val="lt1"/>
              </a:highlight>
            </a:endParaRPr>
          </a:p>
          <a:p>
            <a:pPr marL="0" lvl="0" indent="0" algn="l" rtl="0">
              <a:lnSpc>
                <a:spcPct val="80000"/>
              </a:lnSpc>
              <a:spcBef>
                <a:spcPts val="0"/>
              </a:spcBef>
              <a:spcAft>
                <a:spcPts val="0"/>
              </a:spcAft>
              <a:buNone/>
            </a:pPr>
            <a:r>
              <a:rPr lang="en" sz="600" dirty="0">
                <a:solidFill>
                  <a:schemeClr val="dk1"/>
                </a:solidFill>
                <a:highlight>
                  <a:schemeClr val="lt1"/>
                </a:highlight>
              </a:rPr>
              <a:t>Jia, W. et al. (2020) ‘Detection and segmentation of overlapped fruits based on optimized mask R-CNN application in apple harvesting robot’, </a:t>
            </a:r>
            <a:r>
              <a:rPr lang="en" sz="600" i="1" dirty="0">
                <a:solidFill>
                  <a:schemeClr val="dk1"/>
                </a:solidFill>
                <a:highlight>
                  <a:schemeClr val="lt1"/>
                </a:highlight>
              </a:rPr>
              <a:t>Computers and Electronics in Agriculture</a:t>
            </a:r>
            <a:r>
              <a:rPr lang="en" sz="600" dirty="0">
                <a:solidFill>
                  <a:schemeClr val="dk1"/>
                </a:solidFill>
                <a:highlight>
                  <a:schemeClr val="lt1"/>
                </a:highlight>
              </a:rPr>
              <a:t>, 172. doi: 10.1016/j.compag.2020.105380.</a:t>
            </a:r>
            <a:endParaRPr sz="600" dirty="0">
              <a:solidFill>
                <a:schemeClr val="dk1"/>
              </a:solidFill>
              <a:highlight>
                <a:schemeClr val="lt1"/>
              </a:highlight>
            </a:endParaRPr>
          </a:p>
          <a:p>
            <a:pPr marL="0" lvl="0" indent="0" algn="l" rtl="0">
              <a:lnSpc>
                <a:spcPct val="80000"/>
              </a:lnSpc>
              <a:spcBef>
                <a:spcPts val="0"/>
              </a:spcBef>
              <a:spcAft>
                <a:spcPts val="0"/>
              </a:spcAft>
              <a:buNone/>
            </a:pPr>
            <a:endParaRPr sz="600" dirty="0">
              <a:solidFill>
                <a:schemeClr val="dk1"/>
              </a:solidFill>
              <a:highlight>
                <a:schemeClr val="lt1"/>
              </a:highlight>
            </a:endParaRPr>
          </a:p>
          <a:p>
            <a:pPr marL="0" lvl="0" indent="0" algn="l" rtl="0">
              <a:lnSpc>
                <a:spcPct val="80000"/>
              </a:lnSpc>
              <a:spcBef>
                <a:spcPts val="0"/>
              </a:spcBef>
              <a:spcAft>
                <a:spcPts val="0"/>
              </a:spcAft>
              <a:buNone/>
            </a:pPr>
            <a:r>
              <a:rPr lang="en" sz="600" dirty="0">
                <a:solidFill>
                  <a:schemeClr val="dk1"/>
                </a:solidFill>
                <a:highlight>
                  <a:schemeClr val="lt1"/>
                </a:highlight>
              </a:rPr>
              <a:t>Ren, S. et al. (2015) ‘Faster R-CNN: Towards Real-Time Object Detection with Region Proposal Networks’. Available at: https://search.ebscohost.com/login.aspx?direct=true&amp;AuthType=ip&amp;db=edsarx&amp;AN=edsarx.1506.01497&amp;site=eds-live&amp;scope=site </a:t>
            </a:r>
            <a:endParaRPr sz="600" dirty="0">
              <a:solidFill>
                <a:schemeClr val="dk1"/>
              </a:solidFill>
              <a:highlight>
                <a:schemeClr val="lt1"/>
              </a:highlight>
            </a:endParaRPr>
          </a:p>
          <a:p>
            <a:pPr marL="0" lvl="0" indent="0" algn="l" rtl="0">
              <a:lnSpc>
                <a:spcPct val="80000"/>
              </a:lnSpc>
              <a:spcBef>
                <a:spcPts val="0"/>
              </a:spcBef>
              <a:spcAft>
                <a:spcPts val="0"/>
              </a:spcAft>
              <a:buNone/>
            </a:pPr>
            <a:endParaRPr sz="600" dirty="0">
              <a:solidFill>
                <a:schemeClr val="dk1"/>
              </a:solidFill>
              <a:highlight>
                <a:schemeClr val="lt1"/>
              </a:highlight>
            </a:endParaRPr>
          </a:p>
          <a:p>
            <a:pPr marL="0" lvl="0" indent="0" algn="l" rtl="0">
              <a:lnSpc>
                <a:spcPct val="80000"/>
              </a:lnSpc>
              <a:spcBef>
                <a:spcPts val="0"/>
              </a:spcBef>
              <a:spcAft>
                <a:spcPts val="0"/>
              </a:spcAft>
              <a:buNone/>
            </a:pPr>
            <a:r>
              <a:rPr lang="en" sz="600" dirty="0">
                <a:solidFill>
                  <a:schemeClr val="dk1"/>
                </a:solidFill>
                <a:highlight>
                  <a:schemeClr val="lt1"/>
                </a:highlight>
              </a:rPr>
              <a:t>Shelhamer, E., Long, J. and Darrell, T. (2016) ‘Fully Convolutional Networks for Semantic Segmentation’. Available at: https://search.ebscohost.com/login.aspx?direct=true&amp;AuthType=ip&amp;db=edsarx&amp;AN=edsarx.1605.06211&amp;site=eds-live&amp;scope=site </a:t>
            </a:r>
            <a:endParaRPr sz="600" dirty="0">
              <a:solidFill>
                <a:schemeClr val="dk1"/>
              </a:solidFill>
              <a:highlight>
                <a:schemeClr val="lt1"/>
              </a:highlight>
            </a:endParaRPr>
          </a:p>
          <a:p>
            <a:pPr marL="0" lvl="0" indent="0" algn="l" rtl="0">
              <a:lnSpc>
                <a:spcPct val="80000"/>
              </a:lnSpc>
              <a:spcBef>
                <a:spcPts val="0"/>
              </a:spcBef>
              <a:spcAft>
                <a:spcPts val="0"/>
              </a:spcAft>
              <a:buNone/>
            </a:pPr>
            <a:r>
              <a:rPr lang="en" sz="600" dirty="0">
                <a:solidFill>
                  <a:schemeClr val="dk1"/>
                </a:solidFill>
                <a:highlight>
                  <a:schemeClr val="lt1"/>
                </a:highlight>
              </a:rPr>
              <a:t>He, K. κ.ά. (2017) ‘Mask R-CNN’. arXiv. doi: 10.48550/ARXIV.1703.06870.</a:t>
            </a:r>
            <a:endParaRPr sz="600" dirty="0">
              <a:solidFill>
                <a:schemeClr val="dk1"/>
              </a:solidFill>
              <a:highlight>
                <a:schemeClr val="lt1"/>
              </a:highlight>
            </a:endParaRPr>
          </a:p>
          <a:p>
            <a:pPr marL="0" lvl="0" indent="0" algn="l" rtl="0">
              <a:lnSpc>
                <a:spcPct val="80000"/>
              </a:lnSpc>
              <a:spcBef>
                <a:spcPts val="0"/>
              </a:spcBef>
              <a:spcAft>
                <a:spcPts val="0"/>
              </a:spcAft>
              <a:buNone/>
            </a:pPr>
            <a:endParaRPr sz="600" dirty="0">
              <a:solidFill>
                <a:schemeClr val="dk1"/>
              </a:solidFill>
              <a:highlight>
                <a:schemeClr val="lt1"/>
              </a:highlight>
            </a:endParaRPr>
          </a:p>
          <a:p>
            <a:pPr marL="0" lvl="0" indent="0" algn="l" rtl="0">
              <a:lnSpc>
                <a:spcPct val="80000"/>
              </a:lnSpc>
              <a:spcBef>
                <a:spcPts val="0"/>
              </a:spcBef>
              <a:spcAft>
                <a:spcPts val="0"/>
              </a:spcAft>
              <a:buNone/>
            </a:pPr>
            <a:r>
              <a:rPr lang="en" sz="600" dirty="0">
                <a:solidFill>
                  <a:schemeClr val="dk1"/>
                </a:solidFill>
                <a:highlight>
                  <a:schemeClr val="lt1"/>
                </a:highlight>
              </a:rPr>
              <a:t>Huang, G. et al. (2017) ‘Densely Connected Convolutional Networks’, 2017 </a:t>
            </a:r>
            <a:r>
              <a:rPr lang="en" sz="600" i="1" dirty="0">
                <a:solidFill>
                  <a:schemeClr val="dk1"/>
                </a:solidFill>
                <a:highlight>
                  <a:schemeClr val="lt1"/>
                </a:highlight>
              </a:rPr>
              <a:t>IEEE Conference on Computer Vision and Pattern Recognition (CVPR), Computer Vision and Pattern Recognition (CVPR), 2017 IEEE Conference on, CVPR</a:t>
            </a:r>
            <a:r>
              <a:rPr lang="en" sz="600" dirty="0">
                <a:solidFill>
                  <a:schemeClr val="dk1"/>
                </a:solidFill>
                <a:highlight>
                  <a:schemeClr val="lt1"/>
                </a:highlight>
              </a:rPr>
              <a:t>, pp. 2261–2269. doi: 10.1109/CVPR.2017.243.</a:t>
            </a:r>
            <a:endParaRPr sz="600" dirty="0">
              <a:solidFill>
                <a:schemeClr val="dk1"/>
              </a:solidFill>
              <a:highlight>
                <a:schemeClr val="lt1"/>
              </a:highlight>
            </a:endParaRPr>
          </a:p>
          <a:p>
            <a:pPr marL="0" lvl="0" indent="0" algn="l" rtl="0">
              <a:lnSpc>
                <a:spcPct val="80000"/>
              </a:lnSpc>
              <a:spcBef>
                <a:spcPts val="0"/>
              </a:spcBef>
              <a:spcAft>
                <a:spcPts val="0"/>
              </a:spcAft>
              <a:buNone/>
            </a:pPr>
            <a:r>
              <a:rPr lang="en" sz="600" dirty="0">
                <a:solidFill>
                  <a:schemeClr val="dk1"/>
                </a:solidFill>
                <a:highlight>
                  <a:schemeClr val="lt1"/>
                </a:highlight>
                <a:latin typeface="Roboto"/>
                <a:ea typeface="Roboto"/>
                <a:cs typeface="Roboto"/>
                <a:sym typeface="Roboto"/>
              </a:rPr>
              <a:t>Zhen, Hao; Niu, Dongxiao; Yu, Min; Wang, Keke; Liang, Yi; Xu, Xiaomin (2020). </a:t>
            </a:r>
            <a:r>
              <a:rPr lang="en" sz="600" i="1" dirty="0">
                <a:solidFill>
                  <a:schemeClr val="dk1"/>
                </a:solidFill>
                <a:highlight>
                  <a:schemeClr val="lt1"/>
                </a:highlight>
              </a:rPr>
              <a:t>A Hybrid Deep Learning Model and Comparison for Wind Power Forecasting Considering Temporal-Spatial Feature Extraction. Sustainability, 12(22), 9490–. </a:t>
            </a:r>
            <a:r>
              <a:rPr lang="en" sz="600" dirty="0">
                <a:solidFill>
                  <a:schemeClr val="dk1"/>
                </a:solidFill>
                <a:highlight>
                  <a:schemeClr val="lt1"/>
                </a:highlight>
              </a:rPr>
              <a:t>doi:10.3390/su12229490 </a:t>
            </a:r>
            <a:r>
              <a:rPr lang="en" sz="600" dirty="0">
                <a:solidFill>
                  <a:schemeClr val="dk1"/>
                </a:solidFill>
                <a:highlight>
                  <a:schemeClr val="lt1"/>
                </a:highlight>
                <a:latin typeface="Roboto"/>
                <a:ea typeface="Roboto"/>
                <a:cs typeface="Roboto"/>
                <a:sym typeface="Roboto"/>
              </a:rPr>
              <a:t>Mujeeb, Sana; Alghamdi, Turki Ali; Ullah, Sameeh; Fatima, Aisha; Javaid, Nadeem; Saba, Tanzila (2019). </a:t>
            </a:r>
            <a:r>
              <a:rPr lang="en" sz="600" i="1" dirty="0">
                <a:solidFill>
                  <a:schemeClr val="dk1"/>
                </a:solidFill>
                <a:highlight>
                  <a:schemeClr val="lt1"/>
                </a:highlight>
              </a:rPr>
              <a:t>Exploiting Deep Learning for Wind Power Forecasting Based on Big Data Analytics. Applied Sciences, 9(20), 4417–. </a:t>
            </a:r>
            <a:r>
              <a:rPr lang="en" sz="600" dirty="0">
                <a:solidFill>
                  <a:schemeClr val="dk1"/>
                </a:solidFill>
                <a:highlight>
                  <a:schemeClr val="lt1"/>
                </a:highlight>
              </a:rPr>
              <a:t>doi:10.3390/app9204417</a:t>
            </a:r>
            <a:endParaRPr sz="600" dirty="0">
              <a:solidFill>
                <a:schemeClr val="dk1"/>
              </a:solidFill>
              <a:highlight>
                <a:schemeClr val="lt1"/>
              </a:highlight>
            </a:endParaRPr>
          </a:p>
          <a:p>
            <a:pPr marL="0" lvl="0" indent="0" algn="l" rtl="0">
              <a:lnSpc>
                <a:spcPct val="80000"/>
              </a:lnSpc>
              <a:spcBef>
                <a:spcPts val="0"/>
              </a:spcBef>
              <a:spcAft>
                <a:spcPts val="0"/>
              </a:spcAft>
              <a:buNone/>
            </a:pPr>
            <a:endParaRPr sz="600" dirty="0">
              <a:solidFill>
                <a:srgbClr val="333333"/>
              </a:solidFill>
              <a:highlight>
                <a:srgbClr val="FFFFFF"/>
              </a:highlight>
            </a:endParaRPr>
          </a:p>
        </p:txBody>
      </p:sp>
      <p:pic>
        <p:nvPicPr>
          <p:cNvPr id="412" name="Google Shape;412;p42"/>
          <p:cNvPicPr preferRelativeResize="0"/>
          <p:nvPr/>
        </p:nvPicPr>
        <p:blipFill>
          <a:blip r:embed="rId3">
            <a:alphaModFix amt="47000"/>
          </a:blip>
          <a:stretch>
            <a:fillRect/>
          </a:stretch>
        </p:blipFill>
        <p:spPr>
          <a:xfrm>
            <a:off x="3190063" y="155350"/>
            <a:ext cx="2775413" cy="811300"/>
          </a:xfrm>
          <a:prstGeom prst="rect">
            <a:avLst/>
          </a:prstGeom>
          <a:noFill/>
          <a:ln>
            <a:noFill/>
          </a:ln>
        </p:spPr>
      </p:pic>
      <p:pic>
        <p:nvPicPr>
          <p:cNvPr id="413" name="Google Shape;413;p42"/>
          <p:cNvPicPr preferRelativeResize="0"/>
          <p:nvPr/>
        </p:nvPicPr>
        <p:blipFill>
          <a:blip r:embed="rId4">
            <a:alphaModFix/>
          </a:blip>
          <a:stretch>
            <a:fillRect/>
          </a:stretch>
        </p:blipFill>
        <p:spPr>
          <a:xfrm>
            <a:off x="4889225" y="2373278"/>
            <a:ext cx="673950" cy="903447"/>
          </a:xfrm>
          <a:prstGeom prst="rect">
            <a:avLst/>
          </a:prstGeom>
          <a:noFill/>
          <a:ln>
            <a:noFill/>
          </a:ln>
        </p:spPr>
      </p:pic>
      <p:pic>
        <p:nvPicPr>
          <p:cNvPr id="414" name="Google Shape;414;p42"/>
          <p:cNvPicPr preferRelativeResize="0"/>
          <p:nvPr/>
        </p:nvPicPr>
        <p:blipFill>
          <a:blip r:embed="rId5">
            <a:alphaModFix/>
          </a:blip>
          <a:stretch>
            <a:fillRect/>
          </a:stretch>
        </p:blipFill>
        <p:spPr>
          <a:xfrm>
            <a:off x="3390928" y="2380425"/>
            <a:ext cx="1401715" cy="9034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413"/>
                                        </p:tgtEl>
                                        <p:attrNameLst>
                                          <p:attrName>r</p:attrName>
                                        </p:attrNameLst>
                                      </p:cBhvr>
                                    </p:animRot>
                                  </p:childTnLst>
                                </p:cTn>
                              </p:par>
                              <p:par>
                                <p:cTn id="7" presetID="2" presetClass="entr" presetSubtype="1"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anim calcmode="lin" valueType="num">
                                      <p:cBhvr additive="base">
                                        <p:cTn id="9" dur="3000"/>
                                        <p:tgtEl>
                                          <p:spTgt spid="413"/>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414"/>
                                        </p:tgtEl>
                                        <p:attrNameLst>
                                          <p:attrName>style.visibility</p:attrName>
                                        </p:attrNameLst>
                                      </p:cBhvr>
                                      <p:to>
                                        <p:strVal val="visible"/>
                                      </p:to>
                                    </p:set>
                                    <p:anim calcmode="lin" valueType="num">
                                      <p:cBhvr additive="base">
                                        <p:cTn id="12" dur="3000"/>
                                        <p:tgtEl>
                                          <p:spTgt spid="414"/>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414"/>
                                        </p:tgtEl>
                                        <p:attrNameLst>
                                          <p:attrName>style.visibility</p:attrName>
                                        </p:attrNameLst>
                                      </p:cBhvr>
                                      <p:to>
                                        <p:strVal val="visible"/>
                                      </p:to>
                                    </p:set>
                                    <p:animEffect transition="in" filter="fade">
                                      <p:cBhvr>
                                        <p:cTn id="15" dur="30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Fundamentals of CNN:</a:t>
            </a:r>
            <a:endParaRPr/>
          </a:p>
        </p:txBody>
      </p:sp>
      <p:pic>
        <p:nvPicPr>
          <p:cNvPr id="74" name="Google Shape;74;p15"/>
          <p:cNvPicPr preferRelativeResize="0"/>
          <p:nvPr/>
        </p:nvPicPr>
        <p:blipFill>
          <a:blip r:embed="rId3">
            <a:alphaModFix/>
          </a:blip>
          <a:stretch>
            <a:fillRect/>
          </a:stretch>
        </p:blipFill>
        <p:spPr>
          <a:xfrm>
            <a:off x="436325" y="1484150"/>
            <a:ext cx="8046624" cy="2831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37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Apple Harvesting</a:t>
            </a:r>
            <a:endParaRPr/>
          </a:p>
        </p:txBody>
      </p:sp>
      <p:sp>
        <p:nvSpPr>
          <p:cNvPr id="80" name="Google Shape;80;p16"/>
          <p:cNvSpPr txBox="1"/>
          <p:nvPr/>
        </p:nvSpPr>
        <p:spPr>
          <a:xfrm>
            <a:off x="816900" y="3820025"/>
            <a:ext cx="3597600" cy="124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300"/>
          </a:p>
          <a:p>
            <a:pPr marL="457200" lvl="0" indent="-374650" algn="l" rtl="0">
              <a:spcBef>
                <a:spcPts val="0"/>
              </a:spcBef>
              <a:spcAft>
                <a:spcPts val="0"/>
              </a:spcAft>
              <a:buSzPts val="2300"/>
              <a:buChar char="●"/>
            </a:pPr>
            <a:r>
              <a:rPr lang="en" sz="2300"/>
              <a:t>Complex backgrounds</a:t>
            </a:r>
            <a:endParaRPr sz="2300"/>
          </a:p>
          <a:p>
            <a:pPr marL="457200" lvl="0" indent="-374650" algn="l" rtl="0">
              <a:spcBef>
                <a:spcPts val="0"/>
              </a:spcBef>
              <a:spcAft>
                <a:spcPts val="0"/>
              </a:spcAft>
              <a:buSzPts val="2300"/>
              <a:buChar char="●"/>
            </a:pPr>
            <a:r>
              <a:rPr lang="en" sz="2300"/>
              <a:t>Occlusion of apples</a:t>
            </a:r>
            <a:endParaRPr sz="2300"/>
          </a:p>
        </p:txBody>
      </p:sp>
      <p:pic>
        <p:nvPicPr>
          <p:cNvPr id="81" name="Google Shape;81;p16"/>
          <p:cNvPicPr preferRelativeResize="0"/>
          <p:nvPr/>
        </p:nvPicPr>
        <p:blipFill>
          <a:blip r:embed="rId3">
            <a:alphaModFix/>
          </a:blip>
          <a:stretch>
            <a:fillRect/>
          </a:stretch>
        </p:blipFill>
        <p:spPr>
          <a:xfrm flipH="1">
            <a:off x="756249" y="1186675"/>
            <a:ext cx="1199326" cy="1291825"/>
          </a:xfrm>
          <a:prstGeom prst="rect">
            <a:avLst/>
          </a:prstGeom>
          <a:noFill/>
          <a:ln>
            <a:noFill/>
          </a:ln>
        </p:spPr>
      </p:pic>
      <p:pic>
        <p:nvPicPr>
          <p:cNvPr id="82" name="Google Shape;82;p16"/>
          <p:cNvPicPr preferRelativeResize="0"/>
          <p:nvPr/>
        </p:nvPicPr>
        <p:blipFill rotWithShape="1">
          <a:blip r:embed="rId4">
            <a:alphaModFix/>
          </a:blip>
          <a:srcRect l="25674" t="23435" r="24988" b="18884"/>
          <a:stretch/>
        </p:blipFill>
        <p:spPr>
          <a:xfrm>
            <a:off x="3239875" y="1417425"/>
            <a:ext cx="1262576" cy="830326"/>
          </a:xfrm>
          <a:prstGeom prst="rect">
            <a:avLst/>
          </a:prstGeom>
          <a:noFill/>
          <a:ln>
            <a:noFill/>
          </a:ln>
        </p:spPr>
      </p:pic>
      <p:pic>
        <p:nvPicPr>
          <p:cNvPr id="83" name="Google Shape;83;p16"/>
          <p:cNvPicPr preferRelativeResize="0"/>
          <p:nvPr/>
        </p:nvPicPr>
        <p:blipFill rotWithShape="1">
          <a:blip r:embed="rId5">
            <a:alphaModFix/>
          </a:blip>
          <a:srcRect l="20222" t="4401" r="17553" b="6145"/>
          <a:stretch/>
        </p:blipFill>
        <p:spPr>
          <a:xfrm>
            <a:off x="6087575" y="1110475"/>
            <a:ext cx="2619025" cy="2510100"/>
          </a:xfrm>
          <a:prstGeom prst="rect">
            <a:avLst/>
          </a:prstGeom>
          <a:noFill/>
          <a:ln>
            <a:noFill/>
          </a:ln>
        </p:spPr>
      </p:pic>
      <p:sp>
        <p:nvSpPr>
          <p:cNvPr id="84" name="Google Shape;84;p16"/>
          <p:cNvSpPr/>
          <p:nvPr/>
        </p:nvSpPr>
        <p:spPr>
          <a:xfrm>
            <a:off x="1961150" y="1469825"/>
            <a:ext cx="819000" cy="6825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a:off x="4806550" y="1524725"/>
            <a:ext cx="1034400" cy="5727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6"/>
          <p:cNvPicPr preferRelativeResize="0"/>
          <p:nvPr/>
        </p:nvPicPr>
        <p:blipFill rotWithShape="1">
          <a:blip r:embed="rId6">
            <a:alphaModFix/>
          </a:blip>
          <a:srcRect l="25074" t="10258" r="28143" b="9284"/>
          <a:stretch/>
        </p:blipFill>
        <p:spPr>
          <a:xfrm>
            <a:off x="181964" y="2650838"/>
            <a:ext cx="416249" cy="715925"/>
          </a:xfrm>
          <a:prstGeom prst="rect">
            <a:avLst/>
          </a:prstGeom>
          <a:noFill/>
          <a:ln>
            <a:noFill/>
          </a:ln>
        </p:spPr>
      </p:pic>
      <p:pic>
        <p:nvPicPr>
          <p:cNvPr id="87" name="Google Shape;87;p16"/>
          <p:cNvPicPr preferRelativeResize="0"/>
          <p:nvPr/>
        </p:nvPicPr>
        <p:blipFill rotWithShape="1">
          <a:blip r:embed="rId6">
            <a:alphaModFix/>
          </a:blip>
          <a:srcRect l="25074" t="10258" r="28143" b="9284"/>
          <a:stretch/>
        </p:blipFill>
        <p:spPr>
          <a:xfrm>
            <a:off x="5410837" y="2650838"/>
            <a:ext cx="416249" cy="715925"/>
          </a:xfrm>
          <a:prstGeom prst="rect">
            <a:avLst/>
          </a:prstGeom>
          <a:noFill/>
          <a:ln>
            <a:noFill/>
          </a:ln>
        </p:spPr>
      </p:pic>
      <p:pic>
        <p:nvPicPr>
          <p:cNvPr id="88" name="Google Shape;88;p16"/>
          <p:cNvPicPr preferRelativeResize="0"/>
          <p:nvPr/>
        </p:nvPicPr>
        <p:blipFill>
          <a:blip r:embed="rId7">
            <a:alphaModFix/>
          </a:blip>
          <a:stretch>
            <a:fillRect/>
          </a:stretch>
        </p:blipFill>
        <p:spPr>
          <a:xfrm>
            <a:off x="641175" y="2622115"/>
            <a:ext cx="4742625" cy="835150"/>
          </a:xfrm>
          <a:prstGeom prst="rect">
            <a:avLst/>
          </a:prstGeom>
          <a:noFill/>
          <a:ln>
            <a:noFill/>
          </a:ln>
        </p:spPr>
      </p:pic>
      <p:sp>
        <p:nvSpPr>
          <p:cNvPr id="89" name="Google Shape;89;p16"/>
          <p:cNvSpPr txBox="1"/>
          <p:nvPr/>
        </p:nvSpPr>
        <p:spPr>
          <a:xfrm>
            <a:off x="4414500" y="3820025"/>
            <a:ext cx="3912600" cy="124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300"/>
          </a:p>
          <a:p>
            <a:pPr marL="457200" lvl="0" indent="-374650" algn="l" rtl="0">
              <a:spcBef>
                <a:spcPts val="0"/>
              </a:spcBef>
              <a:spcAft>
                <a:spcPts val="0"/>
              </a:spcAft>
              <a:buSzPts val="2300"/>
              <a:buChar char="●"/>
            </a:pPr>
            <a:r>
              <a:rPr lang="en" sz="2300"/>
              <a:t>Fluctuating illumination</a:t>
            </a:r>
            <a:endParaRPr sz="2300"/>
          </a:p>
          <a:p>
            <a:pPr marL="457200" lvl="0" indent="-374650" algn="l" rtl="0">
              <a:spcBef>
                <a:spcPts val="0"/>
              </a:spcBef>
              <a:spcAft>
                <a:spcPts val="0"/>
              </a:spcAft>
              <a:buSzPts val="2300"/>
              <a:buChar char="●"/>
            </a:pPr>
            <a:r>
              <a:rPr lang="en" sz="2300"/>
              <a:t>Image masking</a:t>
            </a:r>
            <a:endParaRPr sz="2300"/>
          </a:p>
        </p:txBody>
      </p:sp>
      <p:sp>
        <p:nvSpPr>
          <p:cNvPr id="90" name="Google Shape;90;p16"/>
          <p:cNvSpPr txBox="1"/>
          <p:nvPr/>
        </p:nvSpPr>
        <p:spPr>
          <a:xfrm>
            <a:off x="3135925" y="3766025"/>
            <a:ext cx="2619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300">
                <a:solidFill>
                  <a:schemeClr val="dk1"/>
                </a:solidFill>
              </a:rPr>
              <a:t>Problems to solve:</a:t>
            </a:r>
            <a:endParaRPr/>
          </a:p>
        </p:txBody>
      </p:sp>
      <p:pic>
        <p:nvPicPr>
          <p:cNvPr id="91" name="Google Shape;91;p16"/>
          <p:cNvPicPr preferRelativeResize="0"/>
          <p:nvPr/>
        </p:nvPicPr>
        <p:blipFill rotWithShape="1">
          <a:blip r:embed="rId8">
            <a:alphaModFix/>
          </a:blip>
          <a:srcRect l="9107" t="4216" r="1773" b="10422"/>
          <a:stretch/>
        </p:blipFill>
        <p:spPr>
          <a:xfrm>
            <a:off x="4256950" y="0"/>
            <a:ext cx="1055125" cy="1040400"/>
          </a:xfrm>
          <a:prstGeom prst="rect">
            <a:avLst/>
          </a:prstGeom>
          <a:noFill/>
          <a:ln>
            <a:noFill/>
          </a:ln>
        </p:spPr>
      </p:pic>
      <p:cxnSp>
        <p:nvCxnSpPr>
          <p:cNvPr id="92" name="Google Shape;92;p16"/>
          <p:cNvCxnSpPr/>
          <p:nvPr/>
        </p:nvCxnSpPr>
        <p:spPr>
          <a:xfrm>
            <a:off x="181970" y="2423988"/>
            <a:ext cx="567600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93" name="Google Shape;93;p16"/>
          <p:cNvCxnSpPr/>
          <p:nvPr/>
        </p:nvCxnSpPr>
        <p:spPr>
          <a:xfrm>
            <a:off x="181970" y="3566988"/>
            <a:ext cx="567600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94" name="Google Shape;94;p16"/>
          <p:cNvCxnSpPr/>
          <p:nvPr/>
        </p:nvCxnSpPr>
        <p:spPr>
          <a:xfrm>
            <a:off x="181970" y="1218588"/>
            <a:ext cx="567600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445025"/>
            <a:ext cx="8520600" cy="572700"/>
          </a:xfrm>
          <a:prstGeom prst="rect">
            <a:avLst/>
          </a:prstGeom>
          <a:no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Backbone</a:t>
            </a:r>
            <a:endParaRPr/>
          </a:p>
        </p:txBody>
      </p:sp>
      <p:sp>
        <p:nvSpPr>
          <p:cNvPr id="100" name="Google Shape;100;p17"/>
          <p:cNvSpPr/>
          <p:nvPr/>
        </p:nvSpPr>
        <p:spPr>
          <a:xfrm>
            <a:off x="6562000" y="3883317"/>
            <a:ext cx="1800600" cy="4086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1</a:t>
            </a:r>
            <a:endParaRPr sz="2400"/>
          </a:p>
        </p:txBody>
      </p:sp>
      <p:sp>
        <p:nvSpPr>
          <p:cNvPr id="101" name="Google Shape;101;p17"/>
          <p:cNvSpPr/>
          <p:nvPr/>
        </p:nvSpPr>
        <p:spPr>
          <a:xfrm>
            <a:off x="6562000" y="3050943"/>
            <a:ext cx="1800600" cy="4086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2</a:t>
            </a:r>
            <a:endParaRPr sz="2400"/>
          </a:p>
        </p:txBody>
      </p:sp>
      <p:sp>
        <p:nvSpPr>
          <p:cNvPr id="102" name="Google Shape;102;p17"/>
          <p:cNvSpPr/>
          <p:nvPr/>
        </p:nvSpPr>
        <p:spPr>
          <a:xfrm>
            <a:off x="6562000" y="2218570"/>
            <a:ext cx="1800600" cy="4086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3</a:t>
            </a:r>
            <a:endParaRPr sz="2400"/>
          </a:p>
        </p:txBody>
      </p:sp>
      <p:cxnSp>
        <p:nvCxnSpPr>
          <p:cNvPr id="103" name="Google Shape;103;p17"/>
          <p:cNvCxnSpPr>
            <a:stCxn id="100" idx="0"/>
            <a:endCxn id="101" idx="2"/>
          </p:cNvCxnSpPr>
          <p:nvPr/>
        </p:nvCxnSpPr>
        <p:spPr>
          <a:xfrm rot="10800000">
            <a:off x="7462300" y="3459417"/>
            <a:ext cx="0" cy="423900"/>
          </a:xfrm>
          <a:prstGeom prst="straightConnector1">
            <a:avLst/>
          </a:prstGeom>
          <a:noFill/>
          <a:ln w="9525" cap="flat" cmpd="sng">
            <a:solidFill>
              <a:schemeClr val="dk2"/>
            </a:solidFill>
            <a:prstDash val="solid"/>
            <a:round/>
            <a:headEnd type="none" w="med" len="med"/>
            <a:tailEnd type="triangle" w="med" len="med"/>
          </a:ln>
        </p:spPr>
      </p:cxnSp>
      <p:cxnSp>
        <p:nvCxnSpPr>
          <p:cNvPr id="104" name="Google Shape;104;p17"/>
          <p:cNvCxnSpPr>
            <a:stCxn id="101" idx="0"/>
            <a:endCxn id="102" idx="2"/>
          </p:cNvCxnSpPr>
          <p:nvPr/>
        </p:nvCxnSpPr>
        <p:spPr>
          <a:xfrm rot="10800000">
            <a:off x="7462300" y="2627043"/>
            <a:ext cx="0" cy="423900"/>
          </a:xfrm>
          <a:prstGeom prst="straightConnector1">
            <a:avLst/>
          </a:prstGeom>
          <a:noFill/>
          <a:ln w="9525" cap="flat" cmpd="sng">
            <a:solidFill>
              <a:schemeClr val="dk2"/>
            </a:solidFill>
            <a:prstDash val="solid"/>
            <a:round/>
            <a:headEnd type="none" w="med" len="med"/>
            <a:tailEnd type="triangle" w="med" len="med"/>
          </a:ln>
        </p:spPr>
      </p:cxnSp>
      <p:cxnSp>
        <p:nvCxnSpPr>
          <p:cNvPr id="105" name="Google Shape;105;p17"/>
          <p:cNvCxnSpPr>
            <a:stCxn id="100" idx="3"/>
            <a:endCxn id="106" idx="3"/>
          </p:cNvCxnSpPr>
          <p:nvPr/>
        </p:nvCxnSpPr>
        <p:spPr>
          <a:xfrm rot="10800000" flipH="1">
            <a:off x="8362600" y="1590417"/>
            <a:ext cx="600" cy="2497200"/>
          </a:xfrm>
          <a:prstGeom prst="curvedConnector3">
            <a:avLst>
              <a:gd name="adj1" fmla="val 39687500"/>
            </a:avLst>
          </a:prstGeom>
          <a:noFill/>
          <a:ln w="9525" cap="flat" cmpd="sng">
            <a:solidFill>
              <a:schemeClr val="dk2"/>
            </a:solidFill>
            <a:prstDash val="solid"/>
            <a:round/>
            <a:headEnd type="none" w="med" len="med"/>
            <a:tailEnd type="triangle" w="med" len="med"/>
          </a:ln>
        </p:spPr>
      </p:cxnSp>
      <p:sp>
        <p:nvSpPr>
          <p:cNvPr id="106" name="Google Shape;106;p17"/>
          <p:cNvSpPr/>
          <p:nvPr/>
        </p:nvSpPr>
        <p:spPr>
          <a:xfrm>
            <a:off x="6562000" y="1386175"/>
            <a:ext cx="1800600" cy="4086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4</a:t>
            </a:r>
            <a:endParaRPr sz="2400"/>
          </a:p>
        </p:txBody>
      </p:sp>
      <p:cxnSp>
        <p:nvCxnSpPr>
          <p:cNvPr id="107" name="Google Shape;107;p17"/>
          <p:cNvCxnSpPr>
            <a:stCxn id="102" idx="0"/>
            <a:endCxn id="106" idx="2"/>
          </p:cNvCxnSpPr>
          <p:nvPr/>
        </p:nvCxnSpPr>
        <p:spPr>
          <a:xfrm rot="10800000">
            <a:off x="7462300" y="1794670"/>
            <a:ext cx="0" cy="423900"/>
          </a:xfrm>
          <a:prstGeom prst="straightConnector1">
            <a:avLst/>
          </a:prstGeom>
          <a:noFill/>
          <a:ln w="9525" cap="flat" cmpd="sng">
            <a:solidFill>
              <a:schemeClr val="dk2"/>
            </a:solidFill>
            <a:prstDash val="solid"/>
            <a:round/>
            <a:headEnd type="none" w="med" len="med"/>
            <a:tailEnd type="triangle" w="med" len="med"/>
          </a:ln>
        </p:spPr>
      </p:cxnSp>
      <p:sp>
        <p:nvSpPr>
          <p:cNvPr id="108" name="Google Shape;108;p17"/>
          <p:cNvSpPr txBox="1"/>
          <p:nvPr/>
        </p:nvSpPr>
        <p:spPr>
          <a:xfrm>
            <a:off x="6562000" y="668175"/>
            <a:ext cx="18006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t>ResNet</a:t>
            </a:r>
            <a:endParaRPr sz="2600"/>
          </a:p>
        </p:txBody>
      </p:sp>
      <p:sp>
        <p:nvSpPr>
          <p:cNvPr id="109" name="Google Shape;109;p17"/>
          <p:cNvSpPr txBox="1"/>
          <p:nvPr/>
        </p:nvSpPr>
        <p:spPr>
          <a:xfrm>
            <a:off x="197700" y="2180525"/>
            <a:ext cx="4592400" cy="892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Char char="●"/>
            </a:pPr>
            <a:r>
              <a:rPr lang="en" sz="2300"/>
              <a:t>Avoids vanishing gradient</a:t>
            </a:r>
            <a:endParaRPr sz="2300"/>
          </a:p>
          <a:p>
            <a:pPr marL="457200" lvl="0" indent="-374650" algn="l" rtl="0">
              <a:spcBef>
                <a:spcPts val="0"/>
              </a:spcBef>
              <a:spcAft>
                <a:spcPts val="0"/>
              </a:spcAft>
              <a:buSzPts val="2300"/>
              <a:buChar char="●"/>
            </a:pPr>
            <a:r>
              <a:rPr lang="en" sz="2300"/>
              <a:t>Prevents accuracy saturation</a:t>
            </a:r>
            <a:endParaRPr sz="2300"/>
          </a:p>
        </p:txBody>
      </p:sp>
      <p:cxnSp>
        <p:nvCxnSpPr>
          <p:cNvPr id="110" name="Google Shape;110;p17"/>
          <p:cNvCxnSpPr/>
          <p:nvPr/>
        </p:nvCxnSpPr>
        <p:spPr>
          <a:xfrm>
            <a:off x="6294245" y="1164850"/>
            <a:ext cx="228810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pic>
        <p:nvPicPr>
          <p:cNvPr id="111" name="Google Shape;111;p17"/>
          <p:cNvPicPr preferRelativeResize="0"/>
          <p:nvPr/>
        </p:nvPicPr>
        <p:blipFill rotWithShape="1">
          <a:blip r:embed="rId3">
            <a:alphaModFix/>
          </a:blip>
          <a:srcRect l="9107" t="4216" r="1773" b="10422"/>
          <a:stretch/>
        </p:blipFill>
        <p:spPr>
          <a:xfrm>
            <a:off x="4256950" y="0"/>
            <a:ext cx="1055125" cy="104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p:nvPr/>
        </p:nvSpPr>
        <p:spPr>
          <a:xfrm>
            <a:off x="6565540" y="1392878"/>
            <a:ext cx="1800600" cy="4089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4</a:t>
            </a:r>
            <a:endParaRPr sz="2400"/>
          </a:p>
        </p:txBody>
      </p:sp>
      <p:sp>
        <p:nvSpPr>
          <p:cNvPr id="117" name="Google Shape;117;p18"/>
          <p:cNvSpPr txBox="1"/>
          <p:nvPr/>
        </p:nvSpPr>
        <p:spPr>
          <a:xfrm>
            <a:off x="200012" y="2180525"/>
            <a:ext cx="5257800" cy="1600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Char char="●"/>
            </a:pPr>
            <a:r>
              <a:rPr lang="en" sz="2300"/>
              <a:t>Avoids vanishing gradient</a:t>
            </a:r>
            <a:endParaRPr sz="2300"/>
          </a:p>
          <a:p>
            <a:pPr marL="457200" lvl="0" indent="-374650" algn="l" rtl="0">
              <a:spcBef>
                <a:spcPts val="0"/>
              </a:spcBef>
              <a:spcAft>
                <a:spcPts val="0"/>
              </a:spcAft>
              <a:buSzPts val="2300"/>
              <a:buChar char="●"/>
            </a:pPr>
            <a:r>
              <a:rPr lang="en" sz="2300"/>
              <a:t>Strengthens feature propagation</a:t>
            </a:r>
            <a:endParaRPr sz="2300"/>
          </a:p>
          <a:p>
            <a:pPr marL="457200" lvl="0" indent="-374650" algn="l" rtl="0">
              <a:spcBef>
                <a:spcPts val="0"/>
              </a:spcBef>
              <a:spcAft>
                <a:spcPts val="0"/>
              </a:spcAft>
              <a:buSzPts val="2300"/>
              <a:buChar char="●"/>
            </a:pPr>
            <a:r>
              <a:rPr lang="en" sz="2300"/>
              <a:t>Encourages feature reuse</a:t>
            </a:r>
            <a:endParaRPr sz="2300"/>
          </a:p>
          <a:p>
            <a:pPr marL="457200" lvl="0" indent="-374650" algn="l" rtl="0">
              <a:spcBef>
                <a:spcPts val="0"/>
              </a:spcBef>
              <a:spcAft>
                <a:spcPts val="0"/>
              </a:spcAft>
              <a:buSzPts val="2300"/>
              <a:buChar char="●"/>
            </a:pPr>
            <a:r>
              <a:rPr lang="en" sz="2300"/>
              <a:t>Uses less parameters</a:t>
            </a:r>
            <a:endParaRPr sz="2300"/>
          </a:p>
        </p:txBody>
      </p:sp>
      <p:sp>
        <p:nvSpPr>
          <p:cNvPr id="118" name="Google Shape;11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Backbone</a:t>
            </a:r>
            <a:endParaRPr/>
          </a:p>
        </p:txBody>
      </p:sp>
      <p:sp>
        <p:nvSpPr>
          <p:cNvPr id="119" name="Google Shape;119;p18"/>
          <p:cNvSpPr/>
          <p:nvPr/>
        </p:nvSpPr>
        <p:spPr>
          <a:xfrm>
            <a:off x="6565540" y="3889612"/>
            <a:ext cx="1800600" cy="4089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1</a:t>
            </a:r>
            <a:endParaRPr sz="2400"/>
          </a:p>
        </p:txBody>
      </p:sp>
      <p:sp>
        <p:nvSpPr>
          <p:cNvPr id="120" name="Google Shape;120;p18"/>
          <p:cNvSpPr/>
          <p:nvPr/>
        </p:nvSpPr>
        <p:spPr>
          <a:xfrm>
            <a:off x="6565540" y="3057375"/>
            <a:ext cx="1800600" cy="4089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2</a:t>
            </a:r>
            <a:endParaRPr sz="2400"/>
          </a:p>
        </p:txBody>
      </p:sp>
      <p:sp>
        <p:nvSpPr>
          <p:cNvPr id="121" name="Google Shape;121;p18"/>
          <p:cNvSpPr/>
          <p:nvPr/>
        </p:nvSpPr>
        <p:spPr>
          <a:xfrm>
            <a:off x="6565540" y="2225137"/>
            <a:ext cx="1800600" cy="4089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3</a:t>
            </a:r>
            <a:endParaRPr sz="2400"/>
          </a:p>
        </p:txBody>
      </p:sp>
      <p:cxnSp>
        <p:nvCxnSpPr>
          <p:cNvPr id="122" name="Google Shape;122;p18"/>
          <p:cNvCxnSpPr>
            <a:stCxn id="119" idx="0"/>
            <a:endCxn id="120" idx="2"/>
          </p:cNvCxnSpPr>
          <p:nvPr/>
        </p:nvCxnSpPr>
        <p:spPr>
          <a:xfrm rot="10800000">
            <a:off x="7465840" y="3466312"/>
            <a:ext cx="0" cy="423300"/>
          </a:xfrm>
          <a:prstGeom prst="straightConnector1">
            <a:avLst/>
          </a:prstGeom>
          <a:noFill/>
          <a:ln w="9525" cap="flat" cmpd="sng">
            <a:solidFill>
              <a:schemeClr val="dk2"/>
            </a:solidFill>
            <a:prstDash val="solid"/>
            <a:round/>
            <a:headEnd type="none" w="med" len="med"/>
            <a:tailEnd type="triangle" w="med" len="med"/>
          </a:ln>
        </p:spPr>
      </p:cxnSp>
      <p:cxnSp>
        <p:nvCxnSpPr>
          <p:cNvPr id="123" name="Google Shape;123;p18"/>
          <p:cNvCxnSpPr>
            <a:stCxn id="120" idx="0"/>
            <a:endCxn id="121" idx="2"/>
          </p:cNvCxnSpPr>
          <p:nvPr/>
        </p:nvCxnSpPr>
        <p:spPr>
          <a:xfrm rot="10800000">
            <a:off x="7465840" y="2634075"/>
            <a:ext cx="0" cy="423300"/>
          </a:xfrm>
          <a:prstGeom prst="straightConnector1">
            <a:avLst/>
          </a:prstGeom>
          <a:noFill/>
          <a:ln w="9525" cap="flat" cmpd="sng">
            <a:solidFill>
              <a:schemeClr val="dk2"/>
            </a:solidFill>
            <a:prstDash val="solid"/>
            <a:round/>
            <a:headEnd type="none" w="med" len="med"/>
            <a:tailEnd type="triangle" w="med" len="med"/>
          </a:ln>
        </p:spPr>
      </p:cxnSp>
      <p:cxnSp>
        <p:nvCxnSpPr>
          <p:cNvPr id="124" name="Google Shape;124;p18"/>
          <p:cNvCxnSpPr>
            <a:stCxn id="119" idx="3"/>
            <a:endCxn id="116" idx="3"/>
          </p:cNvCxnSpPr>
          <p:nvPr/>
        </p:nvCxnSpPr>
        <p:spPr>
          <a:xfrm rot="10800000" flipH="1">
            <a:off x="8366140" y="1597462"/>
            <a:ext cx="600" cy="2496600"/>
          </a:xfrm>
          <a:prstGeom prst="curvedConnector3">
            <a:avLst>
              <a:gd name="adj1" fmla="val 98451658"/>
            </a:avLst>
          </a:prstGeom>
          <a:noFill/>
          <a:ln w="9525" cap="flat" cmpd="sng">
            <a:solidFill>
              <a:schemeClr val="dk2"/>
            </a:solidFill>
            <a:prstDash val="solid"/>
            <a:round/>
            <a:headEnd type="none" w="med" len="med"/>
            <a:tailEnd type="triangle" w="med" len="med"/>
          </a:ln>
        </p:spPr>
      </p:cxnSp>
      <p:cxnSp>
        <p:nvCxnSpPr>
          <p:cNvPr id="125" name="Google Shape;125;p18"/>
          <p:cNvCxnSpPr>
            <a:stCxn id="121" idx="0"/>
            <a:endCxn id="116" idx="2"/>
          </p:cNvCxnSpPr>
          <p:nvPr/>
        </p:nvCxnSpPr>
        <p:spPr>
          <a:xfrm rot="10800000">
            <a:off x="7465840" y="1801837"/>
            <a:ext cx="0" cy="423300"/>
          </a:xfrm>
          <a:prstGeom prst="straightConnector1">
            <a:avLst/>
          </a:prstGeom>
          <a:noFill/>
          <a:ln w="9525" cap="flat" cmpd="sng">
            <a:solidFill>
              <a:schemeClr val="dk2"/>
            </a:solidFill>
            <a:prstDash val="solid"/>
            <a:round/>
            <a:headEnd type="none" w="med" len="med"/>
            <a:tailEnd type="triangle" w="med" len="med"/>
          </a:ln>
        </p:spPr>
      </p:cxnSp>
      <p:cxnSp>
        <p:nvCxnSpPr>
          <p:cNvPr id="126" name="Google Shape;126;p18"/>
          <p:cNvCxnSpPr>
            <a:stCxn id="119" idx="3"/>
            <a:endCxn id="121" idx="3"/>
          </p:cNvCxnSpPr>
          <p:nvPr/>
        </p:nvCxnSpPr>
        <p:spPr>
          <a:xfrm rot="10800000" flipH="1">
            <a:off x="8366140" y="2429662"/>
            <a:ext cx="600" cy="1664400"/>
          </a:xfrm>
          <a:prstGeom prst="curvedConnector3">
            <a:avLst>
              <a:gd name="adj1" fmla="val 67234992"/>
            </a:avLst>
          </a:prstGeom>
          <a:noFill/>
          <a:ln w="9525" cap="flat" cmpd="sng">
            <a:solidFill>
              <a:schemeClr val="dk2"/>
            </a:solidFill>
            <a:prstDash val="solid"/>
            <a:round/>
            <a:headEnd type="none" w="med" len="med"/>
            <a:tailEnd type="triangle" w="med" len="med"/>
          </a:ln>
        </p:spPr>
      </p:cxnSp>
      <p:cxnSp>
        <p:nvCxnSpPr>
          <p:cNvPr id="127" name="Google Shape;127;p18"/>
          <p:cNvCxnSpPr>
            <a:stCxn id="120" idx="3"/>
            <a:endCxn id="116" idx="3"/>
          </p:cNvCxnSpPr>
          <p:nvPr/>
        </p:nvCxnSpPr>
        <p:spPr>
          <a:xfrm rot="10800000" flipH="1">
            <a:off x="8366140" y="1597425"/>
            <a:ext cx="600" cy="1664400"/>
          </a:xfrm>
          <a:prstGeom prst="curvedConnector3">
            <a:avLst>
              <a:gd name="adj1" fmla="val 67234992"/>
            </a:avLst>
          </a:prstGeom>
          <a:noFill/>
          <a:ln w="9525" cap="flat" cmpd="sng">
            <a:solidFill>
              <a:schemeClr val="dk2"/>
            </a:solidFill>
            <a:prstDash val="solid"/>
            <a:round/>
            <a:headEnd type="none" w="med" len="med"/>
            <a:tailEnd type="triangle" w="med" len="med"/>
          </a:ln>
        </p:spPr>
      </p:cxnSp>
      <p:sp>
        <p:nvSpPr>
          <p:cNvPr id="128" name="Google Shape;128;p18"/>
          <p:cNvSpPr txBox="1"/>
          <p:nvPr/>
        </p:nvSpPr>
        <p:spPr>
          <a:xfrm>
            <a:off x="6562000" y="668175"/>
            <a:ext cx="18006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t>DenseNet</a:t>
            </a:r>
            <a:endParaRPr sz="2600"/>
          </a:p>
        </p:txBody>
      </p:sp>
      <p:cxnSp>
        <p:nvCxnSpPr>
          <p:cNvPr id="129" name="Google Shape;129;p18"/>
          <p:cNvCxnSpPr/>
          <p:nvPr/>
        </p:nvCxnSpPr>
        <p:spPr>
          <a:xfrm>
            <a:off x="6294245" y="1164850"/>
            <a:ext cx="228810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pic>
        <p:nvPicPr>
          <p:cNvPr id="130" name="Google Shape;130;p18"/>
          <p:cNvPicPr preferRelativeResize="0"/>
          <p:nvPr/>
        </p:nvPicPr>
        <p:blipFill rotWithShape="1">
          <a:blip r:embed="rId3">
            <a:alphaModFix/>
          </a:blip>
          <a:srcRect l="9107" t="4216" r="1773" b="10422"/>
          <a:stretch/>
        </p:blipFill>
        <p:spPr>
          <a:xfrm>
            <a:off x="4256950" y="0"/>
            <a:ext cx="1055125" cy="104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9"/>
          <p:cNvPicPr preferRelativeResize="0"/>
          <p:nvPr/>
        </p:nvPicPr>
        <p:blipFill rotWithShape="1">
          <a:blip r:embed="rId3">
            <a:alphaModFix/>
          </a:blip>
          <a:srcRect l="9107" t="4216" r="1773" b="10422"/>
          <a:stretch/>
        </p:blipFill>
        <p:spPr>
          <a:xfrm>
            <a:off x="4256950" y="0"/>
            <a:ext cx="1055125" cy="1040400"/>
          </a:xfrm>
          <a:prstGeom prst="rect">
            <a:avLst/>
          </a:prstGeom>
          <a:noFill/>
          <a:ln>
            <a:noFill/>
          </a:ln>
        </p:spPr>
      </p:pic>
      <p:sp>
        <p:nvSpPr>
          <p:cNvPr id="136" name="Google Shape;13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Backbone</a:t>
            </a:r>
            <a:endParaRPr sz="2500"/>
          </a:p>
        </p:txBody>
      </p:sp>
      <p:sp>
        <p:nvSpPr>
          <p:cNvPr id="137" name="Google Shape;137;p19"/>
          <p:cNvSpPr/>
          <p:nvPr/>
        </p:nvSpPr>
        <p:spPr>
          <a:xfrm>
            <a:off x="5079000" y="4247828"/>
            <a:ext cx="1800600" cy="5136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1</a:t>
            </a:r>
            <a:endParaRPr sz="2400"/>
          </a:p>
          <a:p>
            <a:pPr marL="0" lvl="0" indent="0" algn="ctr" rtl="0">
              <a:spcBef>
                <a:spcPts val="0"/>
              </a:spcBef>
              <a:spcAft>
                <a:spcPts val="0"/>
              </a:spcAft>
              <a:buClr>
                <a:schemeClr val="dk1"/>
              </a:buClr>
              <a:buSzPts val="1100"/>
              <a:buFont typeface="Arial"/>
              <a:buNone/>
            </a:pPr>
            <a:r>
              <a:rPr lang="en" sz="1100">
                <a:solidFill>
                  <a:schemeClr val="dk1"/>
                </a:solidFill>
              </a:rPr>
              <a:t>3x3 Conv, ReLU</a:t>
            </a:r>
            <a:endParaRPr sz="2400"/>
          </a:p>
        </p:txBody>
      </p:sp>
      <p:sp>
        <p:nvSpPr>
          <p:cNvPr id="138" name="Google Shape;138;p19"/>
          <p:cNvSpPr/>
          <p:nvPr/>
        </p:nvSpPr>
        <p:spPr>
          <a:xfrm>
            <a:off x="5079000" y="3415574"/>
            <a:ext cx="1800600" cy="5136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2</a:t>
            </a:r>
            <a:endParaRPr sz="2400"/>
          </a:p>
          <a:p>
            <a:pPr marL="0" lvl="0" indent="0" algn="ctr" rtl="0">
              <a:spcBef>
                <a:spcPts val="0"/>
              </a:spcBef>
              <a:spcAft>
                <a:spcPts val="0"/>
              </a:spcAft>
              <a:buClr>
                <a:schemeClr val="dk1"/>
              </a:buClr>
              <a:buSzPts val="1100"/>
              <a:buFont typeface="Arial"/>
              <a:buNone/>
            </a:pPr>
            <a:r>
              <a:rPr lang="en" sz="1100">
                <a:solidFill>
                  <a:schemeClr val="dk1"/>
                </a:solidFill>
              </a:rPr>
              <a:t>3x3 Conv, ReLU</a:t>
            </a:r>
            <a:endParaRPr sz="2400"/>
          </a:p>
        </p:txBody>
      </p:sp>
      <p:sp>
        <p:nvSpPr>
          <p:cNvPr id="139" name="Google Shape;139;p19"/>
          <p:cNvSpPr/>
          <p:nvPr/>
        </p:nvSpPr>
        <p:spPr>
          <a:xfrm>
            <a:off x="5079000" y="2583352"/>
            <a:ext cx="1800600" cy="5754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3</a:t>
            </a:r>
            <a:endParaRPr sz="2400"/>
          </a:p>
          <a:p>
            <a:pPr marL="0" lvl="0" indent="0" algn="ctr" rtl="0">
              <a:spcBef>
                <a:spcPts val="0"/>
              </a:spcBef>
              <a:spcAft>
                <a:spcPts val="0"/>
              </a:spcAft>
              <a:buClr>
                <a:schemeClr val="dk1"/>
              </a:buClr>
              <a:buSzPts val="1100"/>
              <a:buFont typeface="Arial"/>
              <a:buNone/>
            </a:pPr>
            <a:r>
              <a:rPr lang="en" sz="1100">
                <a:solidFill>
                  <a:schemeClr val="dk1"/>
                </a:solidFill>
              </a:rPr>
              <a:t>3x3 Conv, ReLU</a:t>
            </a:r>
            <a:endParaRPr sz="2400"/>
          </a:p>
        </p:txBody>
      </p:sp>
      <p:cxnSp>
        <p:nvCxnSpPr>
          <p:cNvPr id="140" name="Google Shape;140;p19"/>
          <p:cNvCxnSpPr>
            <a:stCxn id="137" idx="0"/>
            <a:endCxn id="138" idx="2"/>
          </p:cNvCxnSpPr>
          <p:nvPr/>
        </p:nvCxnSpPr>
        <p:spPr>
          <a:xfrm rot="10800000">
            <a:off x="5979300" y="3929228"/>
            <a:ext cx="0" cy="318600"/>
          </a:xfrm>
          <a:prstGeom prst="straightConnector1">
            <a:avLst/>
          </a:prstGeom>
          <a:noFill/>
          <a:ln w="9525" cap="flat" cmpd="sng">
            <a:solidFill>
              <a:schemeClr val="dk2"/>
            </a:solidFill>
            <a:prstDash val="solid"/>
            <a:round/>
            <a:headEnd type="none" w="med" len="med"/>
            <a:tailEnd type="triangle" w="med" len="med"/>
          </a:ln>
        </p:spPr>
      </p:cxnSp>
      <p:cxnSp>
        <p:nvCxnSpPr>
          <p:cNvPr id="141" name="Google Shape;141;p19"/>
          <p:cNvCxnSpPr>
            <a:stCxn id="138" idx="0"/>
            <a:endCxn id="139" idx="2"/>
          </p:cNvCxnSpPr>
          <p:nvPr/>
        </p:nvCxnSpPr>
        <p:spPr>
          <a:xfrm rot="10800000">
            <a:off x="5979300" y="3158774"/>
            <a:ext cx="0" cy="256800"/>
          </a:xfrm>
          <a:prstGeom prst="straightConnector1">
            <a:avLst/>
          </a:prstGeom>
          <a:noFill/>
          <a:ln w="9525" cap="flat" cmpd="sng">
            <a:solidFill>
              <a:schemeClr val="dk2"/>
            </a:solidFill>
            <a:prstDash val="solid"/>
            <a:round/>
            <a:headEnd type="none" w="med" len="med"/>
            <a:tailEnd type="triangle" w="med" len="med"/>
          </a:ln>
        </p:spPr>
      </p:cxnSp>
      <p:sp>
        <p:nvSpPr>
          <p:cNvPr id="142" name="Google Shape;142;p19"/>
          <p:cNvSpPr/>
          <p:nvPr/>
        </p:nvSpPr>
        <p:spPr>
          <a:xfrm>
            <a:off x="5079000" y="1751102"/>
            <a:ext cx="1800600" cy="513600"/>
          </a:xfrm>
          <a:prstGeom prst="rect">
            <a:avLst/>
          </a:prstGeom>
          <a:solidFill>
            <a:schemeClr val="lt2"/>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Layer 4</a:t>
            </a:r>
            <a:endParaRPr sz="2400"/>
          </a:p>
          <a:p>
            <a:pPr marL="0" lvl="0" indent="0" algn="ctr" rtl="0">
              <a:spcBef>
                <a:spcPts val="0"/>
              </a:spcBef>
              <a:spcAft>
                <a:spcPts val="0"/>
              </a:spcAft>
              <a:buClr>
                <a:schemeClr val="dk1"/>
              </a:buClr>
              <a:buSzPts val="1100"/>
              <a:buFont typeface="Arial"/>
              <a:buNone/>
            </a:pPr>
            <a:r>
              <a:rPr lang="en" sz="1100">
                <a:solidFill>
                  <a:schemeClr val="dk1"/>
                </a:solidFill>
              </a:rPr>
              <a:t>Concat, 1x1 Conv</a:t>
            </a:r>
            <a:endParaRPr sz="2400"/>
          </a:p>
        </p:txBody>
      </p:sp>
      <p:cxnSp>
        <p:nvCxnSpPr>
          <p:cNvPr id="143" name="Google Shape;143;p19"/>
          <p:cNvCxnSpPr>
            <a:stCxn id="139" idx="0"/>
            <a:endCxn id="142" idx="2"/>
          </p:cNvCxnSpPr>
          <p:nvPr/>
        </p:nvCxnSpPr>
        <p:spPr>
          <a:xfrm rot="10800000">
            <a:off x="5979300" y="2264752"/>
            <a:ext cx="0" cy="318600"/>
          </a:xfrm>
          <a:prstGeom prst="straightConnector1">
            <a:avLst/>
          </a:prstGeom>
          <a:noFill/>
          <a:ln w="9525" cap="flat" cmpd="sng">
            <a:solidFill>
              <a:schemeClr val="dk2"/>
            </a:solidFill>
            <a:prstDash val="solid"/>
            <a:round/>
            <a:headEnd type="none" w="med" len="med"/>
            <a:tailEnd type="triangle" w="med" len="med"/>
          </a:ln>
        </p:spPr>
      </p:cxnSp>
      <p:sp>
        <p:nvSpPr>
          <p:cNvPr id="144" name="Google Shape;144;p19"/>
          <p:cNvSpPr/>
          <p:nvPr/>
        </p:nvSpPr>
        <p:spPr>
          <a:xfrm>
            <a:off x="7151794" y="4247825"/>
            <a:ext cx="1800600" cy="408900"/>
          </a:xfrm>
          <a:prstGeom prst="rect">
            <a:avLst/>
          </a:prstGeom>
          <a:solidFill>
            <a:srgbClr val="DEE9CB"/>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Input</a:t>
            </a:r>
            <a:endParaRPr sz="2400"/>
          </a:p>
        </p:txBody>
      </p:sp>
      <p:sp>
        <p:nvSpPr>
          <p:cNvPr id="145" name="Google Shape;145;p19"/>
          <p:cNvSpPr/>
          <p:nvPr/>
        </p:nvSpPr>
        <p:spPr>
          <a:xfrm>
            <a:off x="7151794" y="1393475"/>
            <a:ext cx="1800600" cy="408900"/>
          </a:xfrm>
          <a:prstGeom prst="rect">
            <a:avLst/>
          </a:prstGeom>
          <a:solidFill>
            <a:srgbClr val="F0D0D0"/>
          </a:solidFill>
          <a:ln w="9525" cap="flat" cmpd="sng">
            <a:solidFill>
              <a:srgbClr val="4379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Output</a:t>
            </a:r>
            <a:endParaRPr sz="2400"/>
          </a:p>
        </p:txBody>
      </p:sp>
      <p:cxnSp>
        <p:nvCxnSpPr>
          <p:cNvPr id="146" name="Google Shape;146;p19"/>
          <p:cNvCxnSpPr>
            <a:stCxn id="142" idx="0"/>
            <a:endCxn id="145" idx="0"/>
          </p:cNvCxnSpPr>
          <p:nvPr/>
        </p:nvCxnSpPr>
        <p:spPr>
          <a:xfrm rot="-5400000">
            <a:off x="6836850" y="535952"/>
            <a:ext cx="357600" cy="2072700"/>
          </a:xfrm>
          <a:prstGeom prst="curvedConnector3">
            <a:avLst>
              <a:gd name="adj1" fmla="val 166597"/>
            </a:avLst>
          </a:prstGeom>
          <a:noFill/>
          <a:ln w="9525" cap="flat" cmpd="sng">
            <a:solidFill>
              <a:schemeClr val="dk2"/>
            </a:solidFill>
            <a:prstDash val="solid"/>
            <a:round/>
            <a:headEnd type="none" w="med" len="med"/>
            <a:tailEnd type="triangle" w="med" len="med"/>
          </a:ln>
        </p:spPr>
      </p:cxnSp>
      <p:cxnSp>
        <p:nvCxnSpPr>
          <p:cNvPr id="147" name="Google Shape;147;p19"/>
          <p:cNvCxnSpPr>
            <a:stCxn id="144" idx="2"/>
            <a:endCxn id="137" idx="2"/>
          </p:cNvCxnSpPr>
          <p:nvPr/>
        </p:nvCxnSpPr>
        <p:spPr>
          <a:xfrm rot="5400000">
            <a:off x="6963394" y="3672725"/>
            <a:ext cx="104700" cy="2072700"/>
          </a:xfrm>
          <a:prstGeom prst="curvedConnector3">
            <a:avLst>
              <a:gd name="adj1" fmla="val 327438"/>
            </a:avLst>
          </a:prstGeom>
          <a:noFill/>
          <a:ln w="9525" cap="flat" cmpd="sng">
            <a:solidFill>
              <a:schemeClr val="dk2"/>
            </a:solidFill>
            <a:prstDash val="solid"/>
            <a:round/>
            <a:headEnd type="none" w="med" len="med"/>
            <a:tailEnd type="triangle" w="med" len="med"/>
          </a:ln>
        </p:spPr>
      </p:cxnSp>
      <p:cxnSp>
        <p:nvCxnSpPr>
          <p:cNvPr id="148" name="Google Shape;148;p19"/>
          <p:cNvCxnSpPr>
            <a:stCxn id="144" idx="0"/>
            <a:endCxn id="145" idx="2"/>
          </p:cNvCxnSpPr>
          <p:nvPr/>
        </p:nvCxnSpPr>
        <p:spPr>
          <a:xfrm rot="10800000">
            <a:off x="8052094" y="1802525"/>
            <a:ext cx="0" cy="2445300"/>
          </a:xfrm>
          <a:prstGeom prst="straightConnector1">
            <a:avLst/>
          </a:prstGeom>
          <a:noFill/>
          <a:ln w="9525" cap="flat" cmpd="sng">
            <a:solidFill>
              <a:schemeClr val="dk2"/>
            </a:solidFill>
            <a:prstDash val="solid"/>
            <a:round/>
            <a:headEnd type="none" w="med" len="med"/>
            <a:tailEnd type="triangle" w="med" len="med"/>
          </a:ln>
        </p:spPr>
      </p:cxnSp>
      <p:sp>
        <p:nvSpPr>
          <p:cNvPr id="149" name="Google Shape;149;p19"/>
          <p:cNvSpPr txBox="1"/>
          <p:nvPr/>
        </p:nvSpPr>
        <p:spPr>
          <a:xfrm>
            <a:off x="5097300" y="228825"/>
            <a:ext cx="3579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t>ResNet + DenseNet</a:t>
            </a:r>
            <a:endParaRPr sz="2600"/>
          </a:p>
        </p:txBody>
      </p:sp>
      <p:cxnSp>
        <p:nvCxnSpPr>
          <p:cNvPr id="150" name="Google Shape;150;p19"/>
          <p:cNvCxnSpPr/>
          <p:nvPr/>
        </p:nvCxnSpPr>
        <p:spPr>
          <a:xfrm>
            <a:off x="5282700" y="725375"/>
            <a:ext cx="315780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sp>
        <p:nvSpPr>
          <p:cNvPr id="151" name="Google Shape;151;p19"/>
          <p:cNvSpPr txBox="1"/>
          <p:nvPr/>
        </p:nvSpPr>
        <p:spPr>
          <a:xfrm>
            <a:off x="199995" y="2180525"/>
            <a:ext cx="4151400" cy="1600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Char char="●"/>
            </a:pPr>
            <a:r>
              <a:rPr lang="en" sz="2300"/>
              <a:t>Avoids vanishing gradient</a:t>
            </a:r>
            <a:endParaRPr sz="2300"/>
          </a:p>
          <a:p>
            <a:pPr marL="457200" lvl="0" indent="-374650" algn="l" rtl="0">
              <a:spcBef>
                <a:spcPts val="0"/>
              </a:spcBef>
              <a:spcAft>
                <a:spcPts val="0"/>
              </a:spcAft>
              <a:buSzPts val="2300"/>
              <a:buChar char="●"/>
            </a:pPr>
            <a:r>
              <a:rPr lang="en" sz="2300"/>
              <a:t>Better feature propagation</a:t>
            </a:r>
            <a:endParaRPr sz="2300"/>
          </a:p>
          <a:p>
            <a:pPr marL="457200" lvl="0" indent="-374650" algn="l" rtl="0">
              <a:spcBef>
                <a:spcPts val="0"/>
              </a:spcBef>
              <a:spcAft>
                <a:spcPts val="0"/>
              </a:spcAft>
              <a:buSzPts val="2300"/>
              <a:buChar char="●"/>
            </a:pPr>
            <a:r>
              <a:rPr lang="en" sz="2300">
                <a:solidFill>
                  <a:schemeClr val="dk1"/>
                </a:solidFill>
              </a:rPr>
              <a:t>Encourages feature reuse</a:t>
            </a:r>
            <a:endParaRPr sz="2300"/>
          </a:p>
          <a:p>
            <a:pPr marL="457200" lvl="0" indent="-374650" algn="l" rtl="0">
              <a:spcBef>
                <a:spcPts val="0"/>
              </a:spcBef>
              <a:spcAft>
                <a:spcPts val="0"/>
              </a:spcAft>
              <a:buSzPts val="2300"/>
              <a:buChar char="●"/>
            </a:pPr>
            <a:r>
              <a:rPr lang="en" sz="2300"/>
              <a:t>Increased performance</a:t>
            </a:r>
            <a:endParaRPr sz="2300"/>
          </a:p>
        </p:txBody>
      </p:sp>
      <p:cxnSp>
        <p:nvCxnSpPr>
          <p:cNvPr id="152" name="Google Shape;152;p19"/>
          <p:cNvCxnSpPr>
            <a:stCxn id="137" idx="1"/>
            <a:endCxn id="139" idx="1"/>
          </p:cNvCxnSpPr>
          <p:nvPr/>
        </p:nvCxnSpPr>
        <p:spPr>
          <a:xfrm rot="10800000" flipH="1">
            <a:off x="5079000" y="2871128"/>
            <a:ext cx="600" cy="1633500"/>
          </a:xfrm>
          <a:prstGeom prst="curvedConnector3">
            <a:avLst>
              <a:gd name="adj1" fmla="val -39687500"/>
            </a:avLst>
          </a:prstGeom>
          <a:noFill/>
          <a:ln w="9525" cap="flat" cmpd="sng">
            <a:solidFill>
              <a:schemeClr val="dk2"/>
            </a:solidFill>
            <a:prstDash val="solid"/>
            <a:round/>
            <a:headEnd type="none" w="med" len="med"/>
            <a:tailEnd type="triangle" w="med" len="med"/>
          </a:ln>
        </p:spPr>
      </p:cxnSp>
      <p:cxnSp>
        <p:nvCxnSpPr>
          <p:cNvPr id="153" name="Google Shape;153;p19"/>
          <p:cNvCxnSpPr>
            <a:stCxn id="137" idx="1"/>
            <a:endCxn id="142" idx="1"/>
          </p:cNvCxnSpPr>
          <p:nvPr/>
        </p:nvCxnSpPr>
        <p:spPr>
          <a:xfrm rot="10800000" flipH="1">
            <a:off x="5079000" y="2008028"/>
            <a:ext cx="600" cy="2496600"/>
          </a:xfrm>
          <a:prstGeom prst="curvedConnector3">
            <a:avLst>
              <a:gd name="adj1" fmla="val -39687500"/>
            </a:avLst>
          </a:prstGeom>
          <a:noFill/>
          <a:ln w="9525" cap="flat" cmpd="sng">
            <a:solidFill>
              <a:schemeClr val="dk2"/>
            </a:solidFill>
            <a:prstDash val="solid"/>
            <a:round/>
            <a:headEnd type="none" w="med" len="med"/>
            <a:tailEnd type="triangle" w="med" len="med"/>
          </a:ln>
        </p:spPr>
      </p:cxnSp>
      <p:cxnSp>
        <p:nvCxnSpPr>
          <p:cNvPr id="154" name="Google Shape;154;p19"/>
          <p:cNvCxnSpPr>
            <a:stCxn id="138" idx="1"/>
            <a:endCxn id="142" idx="1"/>
          </p:cNvCxnSpPr>
          <p:nvPr/>
        </p:nvCxnSpPr>
        <p:spPr>
          <a:xfrm rot="10800000" flipH="1">
            <a:off x="5079000" y="2007974"/>
            <a:ext cx="600" cy="1664400"/>
          </a:xfrm>
          <a:prstGeom prst="curvedConnector3">
            <a:avLst>
              <a:gd name="adj1" fmla="val -39687500"/>
            </a:avLst>
          </a:prstGeom>
          <a:noFill/>
          <a:ln w="9525" cap="flat" cmpd="sng">
            <a:solidFill>
              <a:schemeClr val="dk2"/>
            </a:solidFill>
            <a:prstDash val="solid"/>
            <a:round/>
            <a:headEnd type="none" w="med" len="med"/>
            <a:tailEnd type="triangle" w="med" len="med"/>
          </a:ln>
        </p:spPr>
      </p:cxnSp>
      <p:cxnSp>
        <p:nvCxnSpPr>
          <p:cNvPr id="155" name="Google Shape;155;p19"/>
          <p:cNvCxnSpPr>
            <a:stCxn id="144" idx="0"/>
            <a:endCxn id="138" idx="3"/>
          </p:cNvCxnSpPr>
          <p:nvPr/>
        </p:nvCxnSpPr>
        <p:spPr>
          <a:xfrm rot="5400000" flipH="1">
            <a:off x="7178194" y="3373925"/>
            <a:ext cx="575400" cy="1172400"/>
          </a:xfrm>
          <a:prstGeom prst="curvedConnector2">
            <a:avLst/>
          </a:prstGeom>
          <a:noFill/>
          <a:ln w="9525" cap="flat" cmpd="sng">
            <a:solidFill>
              <a:schemeClr val="dk2"/>
            </a:solidFill>
            <a:prstDash val="solid"/>
            <a:round/>
            <a:headEnd type="none" w="med" len="med"/>
            <a:tailEnd type="triangle" w="med" len="med"/>
          </a:ln>
        </p:spPr>
      </p:cxnSp>
      <p:cxnSp>
        <p:nvCxnSpPr>
          <p:cNvPr id="156" name="Google Shape;156;p19"/>
          <p:cNvCxnSpPr>
            <a:stCxn id="144" idx="0"/>
            <a:endCxn id="139" idx="3"/>
          </p:cNvCxnSpPr>
          <p:nvPr/>
        </p:nvCxnSpPr>
        <p:spPr>
          <a:xfrm rot="5400000" flipH="1">
            <a:off x="6777544" y="2973275"/>
            <a:ext cx="1376700" cy="1172400"/>
          </a:xfrm>
          <a:prstGeom prst="curvedConnector2">
            <a:avLst/>
          </a:prstGeom>
          <a:noFill/>
          <a:ln w="9525" cap="flat" cmpd="sng">
            <a:solidFill>
              <a:schemeClr val="dk2"/>
            </a:solidFill>
            <a:prstDash val="solid"/>
            <a:round/>
            <a:headEnd type="none" w="med" len="med"/>
            <a:tailEnd type="triangle" w="med" len="med"/>
          </a:ln>
        </p:spPr>
      </p:cxnSp>
      <p:cxnSp>
        <p:nvCxnSpPr>
          <p:cNvPr id="157" name="Google Shape;157;p19"/>
          <p:cNvCxnSpPr>
            <a:stCxn id="144" idx="0"/>
            <a:endCxn id="142" idx="3"/>
          </p:cNvCxnSpPr>
          <p:nvPr/>
        </p:nvCxnSpPr>
        <p:spPr>
          <a:xfrm rot="5400000" flipH="1">
            <a:off x="6345994" y="2541725"/>
            <a:ext cx="2239800" cy="1172400"/>
          </a:xfrm>
          <a:prstGeom prst="curvedConnector2">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311700" y="445025"/>
            <a:ext cx="4040400" cy="89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RPN</a:t>
            </a:r>
            <a:endParaRPr sz="2500"/>
          </a:p>
          <a:p>
            <a:pPr marL="0" lvl="0" indent="0" algn="l" rtl="0">
              <a:spcBef>
                <a:spcPts val="0"/>
              </a:spcBef>
              <a:spcAft>
                <a:spcPts val="0"/>
              </a:spcAft>
              <a:buClr>
                <a:schemeClr val="dk1"/>
              </a:buClr>
              <a:buSzPts val="1100"/>
              <a:buFont typeface="Arial"/>
              <a:buNone/>
            </a:pPr>
            <a:r>
              <a:rPr lang="en" sz="2500"/>
              <a:t>Region Proposal Network</a:t>
            </a:r>
            <a:endParaRPr sz="2500"/>
          </a:p>
        </p:txBody>
      </p:sp>
      <p:sp>
        <p:nvSpPr>
          <p:cNvPr id="163" name="Google Shape;163;p20"/>
          <p:cNvSpPr txBox="1"/>
          <p:nvPr/>
        </p:nvSpPr>
        <p:spPr>
          <a:xfrm>
            <a:off x="165562" y="3268075"/>
            <a:ext cx="5257800" cy="892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Char char="●"/>
            </a:pPr>
            <a:r>
              <a:rPr lang="en" sz="2300"/>
              <a:t>Identifies regions of interest</a:t>
            </a:r>
            <a:endParaRPr sz="2300"/>
          </a:p>
          <a:p>
            <a:pPr marL="457200" lvl="0" indent="-374650" algn="l" rtl="0">
              <a:spcBef>
                <a:spcPts val="0"/>
              </a:spcBef>
              <a:spcAft>
                <a:spcPts val="0"/>
              </a:spcAft>
              <a:buSzPts val="2300"/>
              <a:buChar char="●"/>
            </a:pPr>
            <a:r>
              <a:rPr lang="en" sz="2300"/>
              <a:t>Assigns “objectness” score</a:t>
            </a:r>
            <a:endParaRPr sz="2300"/>
          </a:p>
        </p:txBody>
      </p:sp>
      <p:pic>
        <p:nvPicPr>
          <p:cNvPr id="164" name="Google Shape;164;p20"/>
          <p:cNvPicPr preferRelativeResize="0"/>
          <p:nvPr/>
        </p:nvPicPr>
        <p:blipFill>
          <a:blip r:embed="rId3">
            <a:alphaModFix/>
          </a:blip>
          <a:stretch>
            <a:fillRect/>
          </a:stretch>
        </p:blipFill>
        <p:spPr>
          <a:xfrm>
            <a:off x="5857373" y="1388175"/>
            <a:ext cx="3232025" cy="3566325"/>
          </a:xfrm>
          <a:prstGeom prst="rect">
            <a:avLst/>
          </a:prstGeom>
          <a:noFill/>
          <a:ln>
            <a:noFill/>
          </a:ln>
        </p:spPr>
      </p:pic>
      <p:sp>
        <p:nvSpPr>
          <p:cNvPr id="165" name="Google Shape;165;p20"/>
          <p:cNvSpPr/>
          <p:nvPr/>
        </p:nvSpPr>
        <p:spPr>
          <a:xfrm>
            <a:off x="4753150" y="3958325"/>
            <a:ext cx="1786500" cy="629100"/>
          </a:xfrm>
          <a:prstGeom prst="rightArrow">
            <a:avLst>
              <a:gd name="adj1" fmla="val 62661"/>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Backbone</a:t>
            </a:r>
            <a:endParaRPr sz="2400"/>
          </a:p>
        </p:txBody>
      </p:sp>
      <p:sp>
        <p:nvSpPr>
          <p:cNvPr id="166" name="Google Shape;166;p20"/>
          <p:cNvSpPr/>
          <p:nvPr/>
        </p:nvSpPr>
        <p:spPr>
          <a:xfrm>
            <a:off x="5057275" y="3062375"/>
            <a:ext cx="1684800" cy="585000"/>
          </a:xfrm>
          <a:prstGeom prst="rightArrow">
            <a:avLst>
              <a:gd name="adj1" fmla="val 67556"/>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Features</a:t>
            </a:r>
            <a:endParaRPr sz="2400"/>
          </a:p>
        </p:txBody>
      </p:sp>
      <p:sp>
        <p:nvSpPr>
          <p:cNvPr id="167" name="Google Shape;167;p20"/>
          <p:cNvSpPr/>
          <p:nvPr/>
        </p:nvSpPr>
        <p:spPr>
          <a:xfrm>
            <a:off x="3203200" y="2137225"/>
            <a:ext cx="2770200" cy="699000"/>
          </a:xfrm>
          <a:prstGeom prst="rightArrow">
            <a:avLst>
              <a:gd name="adj1" fmla="val 68920"/>
              <a:gd name="adj2" fmla="val 34312"/>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Region proposals</a:t>
            </a:r>
            <a:endParaRPr sz="2400"/>
          </a:p>
        </p:txBody>
      </p:sp>
      <p:sp>
        <p:nvSpPr>
          <p:cNvPr id="168" name="Google Shape;168;p20"/>
          <p:cNvSpPr/>
          <p:nvPr/>
        </p:nvSpPr>
        <p:spPr>
          <a:xfrm>
            <a:off x="5195850" y="1281950"/>
            <a:ext cx="1786500" cy="629100"/>
          </a:xfrm>
          <a:prstGeom prst="rightArrow">
            <a:avLst>
              <a:gd name="adj1" fmla="val 63205"/>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Verdana"/>
                <a:ea typeface="Verdana"/>
                <a:cs typeface="Verdana"/>
                <a:sym typeface="Verdana"/>
              </a:rPr>
              <a:t>RoI align</a:t>
            </a:r>
            <a:endParaRPr sz="2400">
              <a:latin typeface="Verdana"/>
              <a:ea typeface="Verdana"/>
              <a:cs typeface="Verdana"/>
              <a:sym typeface="Verdana"/>
            </a:endParaRPr>
          </a:p>
        </p:txBody>
      </p:sp>
      <p:pic>
        <p:nvPicPr>
          <p:cNvPr id="169" name="Google Shape;169;p20"/>
          <p:cNvPicPr preferRelativeResize="0"/>
          <p:nvPr/>
        </p:nvPicPr>
        <p:blipFill rotWithShape="1">
          <a:blip r:embed="rId4">
            <a:alphaModFix/>
          </a:blip>
          <a:srcRect l="9107" t="4216" r="1773" b="10422"/>
          <a:stretch/>
        </p:blipFill>
        <p:spPr>
          <a:xfrm>
            <a:off x="4256950" y="0"/>
            <a:ext cx="1055125" cy="1040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1"/>
          <p:cNvPicPr preferRelativeResize="0"/>
          <p:nvPr/>
        </p:nvPicPr>
        <p:blipFill>
          <a:blip r:embed="rId3">
            <a:alphaModFix/>
          </a:blip>
          <a:stretch>
            <a:fillRect/>
          </a:stretch>
        </p:blipFill>
        <p:spPr>
          <a:xfrm>
            <a:off x="4267900" y="2373075"/>
            <a:ext cx="4818674" cy="2770425"/>
          </a:xfrm>
          <a:prstGeom prst="rect">
            <a:avLst/>
          </a:prstGeom>
          <a:noFill/>
          <a:ln>
            <a:noFill/>
          </a:ln>
        </p:spPr>
      </p:pic>
      <p:sp>
        <p:nvSpPr>
          <p:cNvPr id="175" name="Google Shape;175;p21"/>
          <p:cNvSpPr txBox="1">
            <a:spLocks noGrp="1"/>
          </p:cNvSpPr>
          <p:nvPr>
            <p:ph type="title"/>
          </p:nvPr>
        </p:nvSpPr>
        <p:spPr>
          <a:xfrm>
            <a:off x="311700" y="445025"/>
            <a:ext cx="4040400" cy="89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RPN</a:t>
            </a:r>
            <a:endParaRPr sz="2500"/>
          </a:p>
          <a:p>
            <a:pPr marL="0" lvl="0" indent="0" algn="l" rtl="0">
              <a:spcBef>
                <a:spcPts val="0"/>
              </a:spcBef>
              <a:spcAft>
                <a:spcPts val="0"/>
              </a:spcAft>
              <a:buNone/>
            </a:pPr>
            <a:r>
              <a:rPr lang="en" sz="2500"/>
              <a:t>Region Proposal Network</a:t>
            </a:r>
            <a:endParaRPr sz="2500"/>
          </a:p>
        </p:txBody>
      </p:sp>
      <p:sp>
        <p:nvSpPr>
          <p:cNvPr id="176" name="Google Shape;176;p21"/>
          <p:cNvSpPr/>
          <p:nvPr/>
        </p:nvSpPr>
        <p:spPr>
          <a:xfrm>
            <a:off x="2249850" y="4043300"/>
            <a:ext cx="2384100" cy="1040400"/>
          </a:xfrm>
          <a:prstGeom prst="rightArrow">
            <a:avLst>
              <a:gd name="adj1" fmla="val 79008"/>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9 bounding</a:t>
            </a:r>
            <a:endParaRPr sz="2400"/>
          </a:p>
          <a:p>
            <a:pPr marL="0" lvl="0" indent="0" algn="l" rtl="0">
              <a:spcBef>
                <a:spcPts val="0"/>
              </a:spcBef>
              <a:spcAft>
                <a:spcPts val="0"/>
              </a:spcAft>
              <a:buNone/>
            </a:pPr>
            <a:r>
              <a:rPr lang="en" sz="2400"/>
              <a:t>boxes/pixel</a:t>
            </a:r>
            <a:endParaRPr sz="2400"/>
          </a:p>
        </p:txBody>
      </p:sp>
      <p:pic>
        <p:nvPicPr>
          <p:cNvPr id="177" name="Google Shape;177;p21"/>
          <p:cNvPicPr preferRelativeResize="0"/>
          <p:nvPr/>
        </p:nvPicPr>
        <p:blipFill rotWithShape="1">
          <a:blip r:embed="rId4">
            <a:alphaModFix/>
          </a:blip>
          <a:srcRect l="9107" t="4216" r="1773" b="10422"/>
          <a:stretch/>
        </p:blipFill>
        <p:spPr>
          <a:xfrm>
            <a:off x="4256950" y="0"/>
            <a:ext cx="1055125" cy="1040400"/>
          </a:xfrm>
          <a:prstGeom prst="rect">
            <a:avLst/>
          </a:prstGeom>
          <a:noFill/>
          <a:ln>
            <a:noFill/>
          </a:ln>
        </p:spPr>
      </p:pic>
      <p:sp>
        <p:nvSpPr>
          <p:cNvPr id="178" name="Google Shape;178;p21"/>
          <p:cNvSpPr/>
          <p:nvPr/>
        </p:nvSpPr>
        <p:spPr>
          <a:xfrm flipH="1">
            <a:off x="3372925" y="2231200"/>
            <a:ext cx="1851491" cy="681125"/>
          </a:xfrm>
          <a:prstGeom prst="flowChartInputOutpu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1x1</a:t>
            </a:r>
            <a:endParaRPr sz="2400"/>
          </a:p>
          <a:p>
            <a:pPr marL="0" lvl="0" indent="0" algn="ctr" rtl="0">
              <a:spcBef>
                <a:spcPts val="0"/>
              </a:spcBef>
              <a:spcAft>
                <a:spcPts val="0"/>
              </a:spcAft>
              <a:buNone/>
            </a:pPr>
            <a:r>
              <a:rPr lang="en" sz="2400"/>
              <a:t>Object</a:t>
            </a:r>
            <a:endParaRPr sz="2400"/>
          </a:p>
        </p:txBody>
      </p:sp>
      <p:sp>
        <p:nvSpPr>
          <p:cNvPr id="179" name="Google Shape;179;p21"/>
          <p:cNvSpPr/>
          <p:nvPr/>
        </p:nvSpPr>
        <p:spPr>
          <a:xfrm flipH="1">
            <a:off x="5301959" y="2231200"/>
            <a:ext cx="1851491" cy="681125"/>
          </a:xfrm>
          <a:prstGeom prst="flowChartInputOutpu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1x1</a:t>
            </a:r>
            <a:endParaRPr sz="2400"/>
          </a:p>
          <a:p>
            <a:pPr marL="0" lvl="0" indent="0" algn="ctr" rtl="0">
              <a:spcBef>
                <a:spcPts val="0"/>
              </a:spcBef>
              <a:spcAft>
                <a:spcPts val="0"/>
              </a:spcAft>
              <a:buNone/>
            </a:pPr>
            <a:r>
              <a:rPr lang="en" sz="2400"/>
              <a:t>Box</a:t>
            </a:r>
            <a:endParaRPr sz="2400"/>
          </a:p>
        </p:txBody>
      </p:sp>
      <p:cxnSp>
        <p:nvCxnSpPr>
          <p:cNvPr id="180" name="Google Shape;180;p21"/>
          <p:cNvCxnSpPr>
            <a:endCxn id="178" idx="3"/>
          </p:cNvCxnSpPr>
          <p:nvPr/>
        </p:nvCxnSpPr>
        <p:spPr>
          <a:xfrm rot="10800000">
            <a:off x="4483819" y="2912325"/>
            <a:ext cx="1084500" cy="1292700"/>
          </a:xfrm>
          <a:prstGeom prst="straightConnector1">
            <a:avLst/>
          </a:prstGeom>
          <a:noFill/>
          <a:ln w="28575" cap="flat" cmpd="sng">
            <a:solidFill>
              <a:schemeClr val="dk2"/>
            </a:solidFill>
            <a:prstDash val="solid"/>
            <a:round/>
            <a:headEnd type="none" w="med" len="med"/>
            <a:tailEnd type="triangle" w="med" len="med"/>
          </a:ln>
        </p:spPr>
      </p:cxnSp>
      <p:cxnSp>
        <p:nvCxnSpPr>
          <p:cNvPr id="181" name="Google Shape;181;p21"/>
          <p:cNvCxnSpPr>
            <a:endCxn id="179" idx="4"/>
          </p:cNvCxnSpPr>
          <p:nvPr/>
        </p:nvCxnSpPr>
        <p:spPr>
          <a:xfrm rot="10800000" flipH="1">
            <a:off x="5639105" y="2912325"/>
            <a:ext cx="588600" cy="1292700"/>
          </a:xfrm>
          <a:prstGeom prst="straightConnector1">
            <a:avLst/>
          </a:prstGeom>
          <a:noFill/>
          <a:ln w="28575" cap="flat" cmpd="sng">
            <a:solidFill>
              <a:schemeClr val="dk2"/>
            </a:solidFill>
            <a:prstDash val="solid"/>
            <a:round/>
            <a:headEnd type="none" w="med" len="med"/>
            <a:tailEnd type="triangle" w="med" len="med"/>
          </a:ln>
        </p:spPr>
      </p:cxnSp>
      <p:sp>
        <p:nvSpPr>
          <p:cNvPr id="182" name="Google Shape;182;p21"/>
          <p:cNvSpPr/>
          <p:nvPr/>
        </p:nvSpPr>
        <p:spPr>
          <a:xfrm>
            <a:off x="534300" y="2051550"/>
            <a:ext cx="2384100" cy="1040400"/>
          </a:xfrm>
          <a:prstGeom prst="rightArrow">
            <a:avLst>
              <a:gd name="adj1" fmla="val 79008"/>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Parallel 1x1</a:t>
            </a:r>
            <a:endParaRPr sz="2400"/>
          </a:p>
          <a:p>
            <a:pPr marL="0" lvl="0" indent="0" algn="l" rtl="0">
              <a:spcBef>
                <a:spcPts val="0"/>
              </a:spcBef>
              <a:spcAft>
                <a:spcPts val="0"/>
              </a:spcAft>
              <a:buNone/>
            </a:pPr>
            <a:r>
              <a:rPr lang="en" sz="2400"/>
              <a:t>FCN layers</a:t>
            </a:r>
            <a:endParaRPr sz="24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5238</Words>
  <Application>Microsoft Office PowerPoint</Application>
  <PresentationFormat>On-screen Show (16:9)</PresentationFormat>
  <Paragraphs>420</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Proxima Nova</vt:lpstr>
      <vt:lpstr>Verdana</vt:lpstr>
      <vt:lpstr>Arial</vt:lpstr>
      <vt:lpstr>Roboto</vt:lpstr>
      <vt:lpstr>Times New Roman</vt:lpstr>
      <vt:lpstr>Simple Light</vt:lpstr>
      <vt:lpstr>Convolutional  Neural Networks</vt:lpstr>
      <vt:lpstr>Application Areas Studied</vt:lpstr>
      <vt:lpstr>Fundamentals of CNN:</vt:lpstr>
      <vt:lpstr>Apple Harvesting</vt:lpstr>
      <vt:lpstr>Backbone</vt:lpstr>
      <vt:lpstr>Backbone</vt:lpstr>
      <vt:lpstr>Backbone</vt:lpstr>
      <vt:lpstr>RPN Region Proposal Network</vt:lpstr>
      <vt:lpstr>RPN Region Proposal Network</vt:lpstr>
      <vt:lpstr>RPN Region Proposal Network Features</vt:lpstr>
      <vt:lpstr>RPN Region Proposal Network Features</vt:lpstr>
      <vt:lpstr>RoI Align</vt:lpstr>
      <vt:lpstr>Object Mask</vt:lpstr>
      <vt:lpstr>Object Mask Features</vt:lpstr>
      <vt:lpstr>Critique</vt:lpstr>
      <vt:lpstr>Wind Power Prediction based on CNN</vt:lpstr>
      <vt:lpstr>Training Approach for WPP w/CNN</vt:lpstr>
      <vt:lpstr>Architecture for WPP w/CNN</vt:lpstr>
      <vt:lpstr>Architecture for WPP w/CNN</vt:lpstr>
      <vt:lpstr>Architecture for WPP w/CNN</vt:lpstr>
      <vt:lpstr>Model Training and Testing for WPP w/CNN</vt:lpstr>
      <vt:lpstr>Issues and Limitations for WPP w/CNN</vt:lpstr>
      <vt:lpstr>Critique for WPP w/CNN  </vt:lpstr>
      <vt:lpstr>Architecture for WPP w/BiLSTM-CNN</vt:lpstr>
      <vt:lpstr>Architecture for WPP w/BiLSTM-CNN</vt:lpstr>
      <vt:lpstr>Architecture for WPP w/BiLSTM-CNN</vt:lpstr>
      <vt:lpstr>Conclusion</vt:lpstr>
      <vt:lpstr>Conclusion - WPP w/CNN </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cp:lastModifiedBy>Priyanka Vyas</cp:lastModifiedBy>
  <cp:revision>14</cp:revision>
  <dcterms:modified xsi:type="dcterms:W3CDTF">2022-04-14T00:26:07Z</dcterms:modified>
</cp:coreProperties>
</file>